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7"/>
  </p:notesMasterIdLst>
  <p:sldIdLst>
    <p:sldId id="256" r:id="rId2"/>
    <p:sldId id="285" r:id="rId3"/>
    <p:sldId id="286" r:id="rId4"/>
    <p:sldId id="287" r:id="rId5"/>
    <p:sldId id="288" r:id="rId6"/>
    <p:sldId id="289" r:id="rId7"/>
    <p:sldId id="361" r:id="rId8"/>
    <p:sldId id="362" r:id="rId9"/>
    <p:sldId id="293" r:id="rId10"/>
    <p:sldId id="444" r:id="rId11"/>
    <p:sldId id="364" r:id="rId12"/>
    <p:sldId id="371" r:id="rId13"/>
    <p:sldId id="365" r:id="rId14"/>
    <p:sldId id="366" r:id="rId15"/>
    <p:sldId id="367" r:id="rId16"/>
    <p:sldId id="370" r:id="rId17"/>
    <p:sldId id="294" r:id="rId18"/>
    <p:sldId id="492" r:id="rId19"/>
    <p:sldId id="295" r:id="rId20"/>
    <p:sldId id="504" r:id="rId21"/>
    <p:sldId id="505" r:id="rId22"/>
    <p:sldId id="372" r:id="rId23"/>
    <p:sldId id="373" r:id="rId24"/>
    <p:sldId id="374" r:id="rId25"/>
    <p:sldId id="375" r:id="rId26"/>
    <p:sldId id="383" r:id="rId27"/>
    <p:sldId id="376" r:id="rId28"/>
    <p:sldId id="310" r:id="rId29"/>
    <p:sldId id="302" r:id="rId30"/>
    <p:sldId id="377" r:id="rId31"/>
    <p:sldId id="378" r:id="rId32"/>
    <p:sldId id="437" r:id="rId33"/>
    <p:sldId id="312" r:id="rId34"/>
    <p:sldId id="313" r:id="rId35"/>
    <p:sldId id="390" r:id="rId36"/>
    <p:sldId id="450" r:id="rId37"/>
    <p:sldId id="314" r:id="rId38"/>
    <p:sldId id="440" r:id="rId39"/>
    <p:sldId id="438" r:id="rId40"/>
    <p:sldId id="439" r:id="rId41"/>
    <p:sldId id="395" r:id="rId42"/>
    <p:sldId id="442" r:id="rId43"/>
    <p:sldId id="441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447" r:id="rId65"/>
    <p:sldId id="448" r:id="rId66"/>
    <p:sldId id="449" r:id="rId67"/>
    <p:sldId id="445" r:id="rId68"/>
    <p:sldId id="446" r:id="rId69"/>
    <p:sldId id="476" r:id="rId70"/>
    <p:sldId id="338" r:id="rId71"/>
    <p:sldId id="408" r:id="rId72"/>
    <p:sldId id="396" r:id="rId73"/>
    <p:sldId id="339" r:id="rId74"/>
    <p:sldId id="397" r:id="rId75"/>
    <p:sldId id="340" r:id="rId76"/>
    <p:sldId id="401" r:id="rId77"/>
    <p:sldId id="503" r:id="rId78"/>
    <p:sldId id="497" r:id="rId79"/>
    <p:sldId id="493" r:id="rId80"/>
    <p:sldId id="494" r:id="rId81"/>
    <p:sldId id="496" r:id="rId82"/>
    <p:sldId id="406" r:id="rId83"/>
    <p:sldId id="502" r:id="rId84"/>
    <p:sldId id="498" r:id="rId85"/>
    <p:sldId id="499" r:id="rId86"/>
    <p:sldId id="500" r:id="rId87"/>
    <p:sldId id="501" r:id="rId88"/>
    <p:sldId id="475" r:id="rId89"/>
    <p:sldId id="409" r:id="rId90"/>
    <p:sldId id="412" r:id="rId91"/>
    <p:sldId id="410" r:id="rId92"/>
    <p:sldId id="411" r:id="rId93"/>
    <p:sldId id="407" r:id="rId94"/>
    <p:sldId id="414" r:id="rId95"/>
    <p:sldId id="415" r:id="rId96"/>
    <p:sldId id="413" r:id="rId97"/>
    <p:sldId id="416" r:id="rId98"/>
    <p:sldId id="344" r:id="rId99"/>
    <p:sldId id="345" r:id="rId100"/>
    <p:sldId id="346" r:id="rId101"/>
    <p:sldId id="451" r:id="rId102"/>
    <p:sldId id="347" r:id="rId103"/>
    <p:sldId id="348" r:id="rId104"/>
    <p:sldId id="420" r:id="rId105"/>
    <p:sldId id="457" r:id="rId106"/>
    <p:sldId id="452" r:id="rId107"/>
    <p:sldId id="453" r:id="rId108"/>
    <p:sldId id="454" r:id="rId109"/>
    <p:sldId id="428" r:id="rId110"/>
    <p:sldId id="463" r:id="rId111"/>
    <p:sldId id="464" r:id="rId112"/>
    <p:sldId id="465" r:id="rId113"/>
    <p:sldId id="468" r:id="rId114"/>
    <p:sldId id="469" r:id="rId115"/>
    <p:sldId id="470" r:id="rId116"/>
    <p:sldId id="432" r:id="rId117"/>
    <p:sldId id="433" r:id="rId118"/>
    <p:sldId id="434" r:id="rId119"/>
    <p:sldId id="435" r:id="rId120"/>
    <p:sldId id="474" r:id="rId121"/>
    <p:sldId id="443" r:id="rId122"/>
    <p:sldId id="355" r:id="rId123"/>
    <p:sldId id="471" r:id="rId124"/>
    <p:sldId id="473" r:id="rId125"/>
    <p:sldId id="472" r:id="rId126"/>
    <p:sldId id="485" r:id="rId127"/>
    <p:sldId id="506" r:id="rId128"/>
    <p:sldId id="507" r:id="rId129"/>
    <p:sldId id="508" r:id="rId130"/>
    <p:sldId id="509" r:id="rId131"/>
    <p:sldId id="510" r:id="rId132"/>
    <p:sldId id="511" r:id="rId133"/>
    <p:sldId id="512" r:id="rId134"/>
    <p:sldId id="513" r:id="rId135"/>
    <p:sldId id="487" r:id="rId136"/>
    <p:sldId id="488" r:id="rId137"/>
    <p:sldId id="356" r:id="rId138"/>
    <p:sldId id="489" r:id="rId139"/>
    <p:sldId id="490" r:id="rId140"/>
    <p:sldId id="357" r:id="rId141"/>
    <p:sldId id="491" r:id="rId142"/>
    <p:sldId id="514" r:id="rId143"/>
    <p:sldId id="358" r:id="rId144"/>
    <p:sldId id="359" r:id="rId145"/>
    <p:sldId id="360" r:id="rId146"/>
  </p:sldIdLst>
  <p:sldSz cx="6858000" cy="5143500"/>
  <p:notesSz cx="6858000" cy="9144000"/>
  <p:embeddedFontLst>
    <p:embeddedFont>
      <p:font typeface="Varela Round" panose="00000500000000000000" charset="-79"/>
      <p:regular r:id="rId148"/>
    </p:embeddedFont>
    <p:embeddedFont>
      <p:font typeface="Calibri" panose="020F0502020204030204" pitchFamily="34" charset="0"/>
      <p:regular r:id="rId149"/>
      <p:bold r:id="rId150"/>
      <p:italic r:id="rId151"/>
      <p:boldItalic r:id="rId152"/>
    </p:embeddedFont>
    <p:embeddedFont>
      <p:font typeface="Roboto Light" pitchFamily="2" charset="0"/>
      <p:regular r:id="rId153"/>
    </p:embeddedFont>
    <p:embeddedFont>
      <p:font typeface="Verdana" panose="020B0604030504040204" pitchFamily="34" charset="0"/>
      <p:regular r:id="rId154"/>
      <p:bold r:id="rId155"/>
      <p:italic r:id="rId156"/>
      <p:boldItalic r:id="rId157"/>
    </p:embeddedFont>
    <p:embeddedFont>
      <p:font typeface="Roboto" pitchFamily="2" charset="0"/>
      <p:regular r:id="rId158"/>
      <p:bold r:id="rId159"/>
      <p:italic r:id="rId160"/>
      <p:boldItalic r:id="rId1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 Quang" initials="TQ" lastIdx="1" clrIdx="0">
    <p:extLst>
      <p:ext uri="{19B8F6BF-5375-455C-9EA6-DF929625EA0E}">
        <p15:presenceInfo xmlns:p15="http://schemas.microsoft.com/office/powerpoint/2012/main" userId="e9ab46d81a9a1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5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A78C19-CADD-405C-9266-0086B735578C}">
  <a:tblStyle styleId="{DCA78C19-CADD-405C-9266-0086B735578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59" autoAdjust="0"/>
  </p:normalViewPr>
  <p:slideViewPr>
    <p:cSldViewPr snapToGrid="0">
      <p:cViewPr>
        <p:scale>
          <a:sx n="150" d="100"/>
          <a:sy n="150" d="100"/>
        </p:scale>
        <p:origin x="2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2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3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4.fntdata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4.fntdata"/><Relationship Id="rId156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1.fntdata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251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724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9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2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48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67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40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90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12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7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02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297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7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1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92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34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3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0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2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47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32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Tiết kiệm chi phí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ùn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tắc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căng</a:t>
            </a: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thẳng</a:t>
            </a:r>
            <a:endParaRPr lang="en-US" sz="11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Hạn chế được các tác động thời tiết bên ngoài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Có nhiều thời gian trò chuyện cùng bạn bè hơn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4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7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9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3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36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258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88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011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21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9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3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37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5224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8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40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3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244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533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81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37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14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222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63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5B972-EF41-45E7-BC4E-92146BCADD9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1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(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=&gt;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1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0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96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trụ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bến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1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buýt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vé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=&gt; 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1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9" y="0"/>
            <a:ext cx="6858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551638" y="1991825"/>
            <a:ext cx="37548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11" name="Shape 11"/>
          <p:cNvSpPr/>
          <p:nvPr/>
        </p:nvSpPr>
        <p:spPr>
          <a:xfrm>
            <a:off x="5710397" y="4623011"/>
            <a:ext cx="419400" cy="559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2" name="Shape 12"/>
          <p:cNvSpPr/>
          <p:nvPr/>
        </p:nvSpPr>
        <p:spPr>
          <a:xfrm rot="2700000">
            <a:off x="-49729" y="2786891"/>
            <a:ext cx="542633" cy="406975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3" name="Shape 13"/>
          <p:cNvSpPr/>
          <p:nvPr/>
        </p:nvSpPr>
        <p:spPr>
          <a:xfrm rot="2700000">
            <a:off x="6274380" y="1134046"/>
            <a:ext cx="805677" cy="604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/>
          <p:nvPr/>
        </p:nvSpPr>
        <p:spPr>
          <a:xfrm>
            <a:off x="408338" y="1432590"/>
            <a:ext cx="469350" cy="6258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5" name="Shape 15"/>
          <p:cNvSpPr/>
          <p:nvPr/>
        </p:nvSpPr>
        <p:spPr>
          <a:xfrm rot="-1799860">
            <a:off x="6354505" y="3105703"/>
            <a:ext cx="455432" cy="607242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6" name="Shape 16"/>
          <p:cNvSpPr/>
          <p:nvPr/>
        </p:nvSpPr>
        <p:spPr>
          <a:xfrm rot="-1527899">
            <a:off x="339902" y="3864920"/>
            <a:ext cx="676110" cy="90148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7" name="Shape 17"/>
          <p:cNvSpPr/>
          <p:nvPr/>
        </p:nvSpPr>
        <p:spPr>
          <a:xfrm>
            <a:off x="1331834" y="3374077"/>
            <a:ext cx="337500" cy="4500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8" name="Shape 18"/>
          <p:cNvSpPr/>
          <p:nvPr/>
        </p:nvSpPr>
        <p:spPr>
          <a:xfrm>
            <a:off x="5629212" y="831025"/>
            <a:ext cx="327600" cy="4368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9" name="Shape 19"/>
          <p:cNvSpPr/>
          <p:nvPr/>
        </p:nvSpPr>
        <p:spPr>
          <a:xfrm rot="-722907">
            <a:off x="1112771" y="647226"/>
            <a:ext cx="486134" cy="64817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0" name="Shape 20"/>
          <p:cNvSpPr/>
          <p:nvPr/>
        </p:nvSpPr>
        <p:spPr>
          <a:xfrm>
            <a:off x="5079713" y="-36363"/>
            <a:ext cx="298575" cy="398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1" name="Shape 21"/>
          <p:cNvSpPr/>
          <p:nvPr/>
        </p:nvSpPr>
        <p:spPr>
          <a:xfrm rot="1498435">
            <a:off x="415284" y="273510"/>
            <a:ext cx="289906" cy="386541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2" name="Shape 22"/>
          <p:cNvSpPr/>
          <p:nvPr/>
        </p:nvSpPr>
        <p:spPr>
          <a:xfrm>
            <a:off x="5280200" y="3312272"/>
            <a:ext cx="430200" cy="5736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3" name="Shape 23"/>
          <p:cNvSpPr/>
          <p:nvPr/>
        </p:nvSpPr>
        <p:spPr>
          <a:xfrm>
            <a:off x="2169975" y="2099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4" name="Shape 24"/>
          <p:cNvSpPr/>
          <p:nvPr/>
        </p:nvSpPr>
        <p:spPr>
          <a:xfrm>
            <a:off x="1817545" y="4259284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5" name="Shape 25"/>
          <p:cNvSpPr/>
          <p:nvPr/>
        </p:nvSpPr>
        <p:spPr>
          <a:xfrm>
            <a:off x="3021761" y="425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6" name="Shape 26"/>
          <p:cNvSpPr/>
          <p:nvPr/>
        </p:nvSpPr>
        <p:spPr>
          <a:xfrm>
            <a:off x="5775956" y="214849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7" name="Shape 27"/>
          <p:cNvSpPr/>
          <p:nvPr/>
        </p:nvSpPr>
        <p:spPr>
          <a:xfrm>
            <a:off x="2561419" y="4449549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8" name="Shape 28"/>
          <p:cNvSpPr/>
          <p:nvPr/>
        </p:nvSpPr>
        <p:spPr>
          <a:xfrm>
            <a:off x="1109429" y="22205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29" name="Shape 29"/>
          <p:cNvSpPr/>
          <p:nvPr/>
        </p:nvSpPr>
        <p:spPr>
          <a:xfrm>
            <a:off x="4028448" y="4390603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0" name="Shape 30"/>
          <p:cNvSpPr/>
          <p:nvPr/>
        </p:nvSpPr>
        <p:spPr>
          <a:xfrm rot="-2700000">
            <a:off x="4753003" y="4348473"/>
            <a:ext cx="195055" cy="260073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31" name="Shape 31"/>
          <p:cNvSpPr/>
          <p:nvPr/>
        </p:nvSpPr>
        <p:spPr>
          <a:xfrm>
            <a:off x="4175957" y="263309"/>
            <a:ext cx="195075" cy="2601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9" y="0"/>
            <a:ext cx="6858000" cy="106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0" y="1063500"/>
            <a:ext cx="6858000" cy="40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2" name="Shape 102"/>
          <p:cNvSpPr/>
          <p:nvPr/>
        </p:nvSpPr>
        <p:spPr>
          <a:xfrm>
            <a:off x="450263" y="319174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3" name="Shape 103"/>
          <p:cNvSpPr/>
          <p:nvPr/>
        </p:nvSpPr>
        <p:spPr>
          <a:xfrm>
            <a:off x="1328579" y="586478"/>
            <a:ext cx="289575" cy="3861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4" name="Shape 104"/>
          <p:cNvSpPr/>
          <p:nvPr/>
        </p:nvSpPr>
        <p:spPr>
          <a:xfrm rot="-1295565">
            <a:off x="1289830" y="-14241"/>
            <a:ext cx="195037" cy="260049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5" name="Shape 105"/>
          <p:cNvSpPr/>
          <p:nvPr/>
        </p:nvSpPr>
        <p:spPr>
          <a:xfrm>
            <a:off x="5324250" y="-18325"/>
            <a:ext cx="201150" cy="2682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6" name="Shape 106"/>
          <p:cNvSpPr/>
          <p:nvPr/>
        </p:nvSpPr>
        <p:spPr>
          <a:xfrm rot="1050327">
            <a:off x="5298497" y="770638"/>
            <a:ext cx="289481" cy="385975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7" name="Shape 107"/>
          <p:cNvSpPr/>
          <p:nvPr/>
        </p:nvSpPr>
        <p:spPr>
          <a:xfrm rot="1498139">
            <a:off x="6036409" y="796761"/>
            <a:ext cx="195083" cy="26011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8" name="Shape 108"/>
          <p:cNvSpPr/>
          <p:nvPr/>
        </p:nvSpPr>
        <p:spPr>
          <a:xfrm>
            <a:off x="204563" y="914513"/>
            <a:ext cx="138825" cy="185100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09" name="Shape 109"/>
          <p:cNvSpPr/>
          <p:nvPr/>
        </p:nvSpPr>
        <p:spPr>
          <a:xfrm rot="1222482">
            <a:off x="81185" y="115142"/>
            <a:ext cx="199694" cy="266258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0" name="Shape 110"/>
          <p:cNvSpPr/>
          <p:nvPr/>
        </p:nvSpPr>
        <p:spPr>
          <a:xfrm rot="2700000">
            <a:off x="825146" y="743917"/>
            <a:ext cx="179463" cy="134597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1" name="Shape 111"/>
          <p:cNvSpPr/>
          <p:nvPr/>
        </p:nvSpPr>
        <p:spPr>
          <a:xfrm>
            <a:off x="6598444" y="686964"/>
            <a:ext cx="138825" cy="185099"/>
          </a:xfrm>
          <a:prstGeom prst="donut">
            <a:avLst>
              <a:gd name="adj" fmla="val 3104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2" name="Shape 112"/>
          <p:cNvSpPr/>
          <p:nvPr/>
        </p:nvSpPr>
        <p:spPr>
          <a:xfrm>
            <a:off x="6325767" y="190568"/>
            <a:ext cx="199800" cy="266400"/>
          </a:xfrm>
          <a:prstGeom prst="mathMultiply">
            <a:avLst>
              <a:gd name="adj1" fmla="val 23520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3" name="Shape 113"/>
          <p:cNvSpPr/>
          <p:nvPr/>
        </p:nvSpPr>
        <p:spPr>
          <a:xfrm>
            <a:off x="5742215" y="319170"/>
            <a:ext cx="134550" cy="179400"/>
          </a:xfrm>
          <a:prstGeom prst="frame">
            <a:avLst>
              <a:gd name="adj1" fmla="val 28897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513490" y="1357125"/>
            <a:ext cx="2806200" cy="356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713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D1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6172200" cy="10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sz="24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51413" y="1411400"/>
            <a:ext cx="5555250" cy="35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9.jp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/>
          </p:nvPr>
        </p:nvSpPr>
        <p:spPr>
          <a:xfrm>
            <a:off x="857556" y="186214"/>
            <a:ext cx="5040826" cy="2409769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sz="4800" dirty="0">
                <a:latin typeface="Varela Round" panose="00000500000000000000" charset="-79"/>
                <a:cs typeface="Varela Round" panose="00000500000000000000" charset="-79"/>
              </a:rPr>
              <a:t>Green Bus Ticketing System</a:t>
            </a:r>
            <a:endParaRPr lang="en" sz="48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399100" y="2206269"/>
            <a:ext cx="3879838" cy="58276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u="sng" dirty="0">
                <a:latin typeface="Varela Round" panose="00000500000000000000" charset="-79"/>
                <a:cs typeface="Varela Round" panose="00000500000000000000" charset="-79"/>
              </a:rPr>
              <a:t>Supervisor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Kiều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70068" y="2960986"/>
            <a:ext cx="4358469" cy="931367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Đỗ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Ngọc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Hoàng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SE61246 – Team Leader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Trần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Quang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Tr</a:t>
            </a:r>
            <a:r>
              <a:rPr lang="vi-VN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ường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– SE61129</a:t>
            </a:r>
          </a:p>
          <a:p>
            <a:pPr marL="192881" indent="-192881">
              <a:buFontTx/>
              <a:buChar char="-"/>
            </a:pP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Đoàn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Minh </a:t>
            </a:r>
            <a:r>
              <a:rPr lang="en-US" sz="1600" dirty="0" err="1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Đức</a:t>
            </a:r>
            <a:r>
              <a:rPr lang="en-US" sz="1600" dirty="0"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 - SE61486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4558" y="2571272"/>
            <a:ext cx="160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Members: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 Current Process’s Problems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47300" y="3134116"/>
            <a:ext cx="3091359" cy="1177246"/>
            <a:chOff x="3168764" y="2876651"/>
            <a:chExt cx="3091359" cy="1177246"/>
          </a:xfrm>
        </p:grpSpPr>
        <p:sp>
          <p:nvSpPr>
            <p:cNvPr id="5" name="TextBox 4"/>
            <p:cNvSpPr txBox="1"/>
            <p:nvPr/>
          </p:nvSpPr>
          <p:spPr>
            <a:xfrm>
              <a:off x="3168764" y="2876651"/>
              <a:ext cx="1519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>
                  <a:latin typeface="Varela Round" panose="00000500000000000000" charset="-79"/>
                  <a:cs typeface="Varela Round" panose="00000500000000000000" charset="-79"/>
                </a:rPr>
                <a:t>Problems</a:t>
              </a:r>
              <a:endParaRPr lang="en-US" sz="1800" b="1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69068" y="3222900"/>
              <a:ext cx="24910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Varela Round" panose="00000500000000000000" charset="-79"/>
                  <a:cs typeface="Varela Round" panose="00000500000000000000" charset="-79"/>
                </a:rPr>
                <a:t>Waste a lot of time</a:t>
              </a:r>
            </a:p>
            <a:p>
              <a:pPr marL="214313" indent="-214313">
                <a:buFont typeface="Wingdings" panose="05000000000000000000" pitchFamily="2" charset="2"/>
                <a:buChar char="Ø"/>
              </a:pPr>
              <a:r>
                <a:rPr lang="vi-VN" sz="1600" dirty="0">
                  <a:cs typeface="Varela Round" panose="00000500000000000000" charset="-79"/>
                </a:rPr>
                <a:t>Need a staff to sell ticket</a:t>
              </a:r>
              <a:endParaRPr lang="en-US" sz="1600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510" y="2916697"/>
              <a:ext cx="363400" cy="292593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2188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pic>
        <p:nvPicPr>
          <p:cNvPr id="2" name="samsung p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1515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4416" y="1573549"/>
            <a:ext cx="122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Bus emulator screen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 by phone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up by PayPal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8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20809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</p:spTree>
    <p:extLst>
      <p:ext uri="{BB962C8B-B14F-4D97-AF65-F5344CB8AC3E}">
        <p14:creationId xmlns:p14="http://schemas.microsoft.com/office/powerpoint/2010/main" val="1626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8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</a:t>
            </a:r>
            <a:r>
              <a:rPr lang="en-US" sz="1050" dirty="0" smtClean="0"/>
              <a:t>Create new </a:t>
            </a:r>
            <a:r>
              <a:rPr lang="en-US" sz="1050" dirty="0"/>
              <a:t>user </a:t>
            </a:r>
            <a:r>
              <a:rPr lang="en-US" sz="1050" dirty="0" smtClean="0"/>
              <a:t>account</a:t>
            </a:r>
            <a:endParaRPr lang="en-US" sz="1050" dirty="0"/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6" y="3284393"/>
            <a:ext cx="2313785" cy="1505072"/>
          </a:xfrm>
        </p:spPr>
      </p:pic>
      <p:sp>
        <p:nvSpPr>
          <p:cNvPr id="14" name="Rectangle 13"/>
          <p:cNvSpPr/>
          <p:nvPr/>
        </p:nvSpPr>
        <p:spPr>
          <a:xfrm>
            <a:off x="5458322" y="1920183"/>
            <a:ext cx="1253443" cy="66029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b="1" dirty="0" smtClean="0">
                <a:solidFill>
                  <a:schemeClr val="tx1"/>
                </a:solidFill>
              </a:rPr>
              <a:t>GBTS System</a:t>
            </a:r>
            <a:endParaRPr lang="en-US" sz="788" b="1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909712" y="2113754"/>
            <a:ext cx="1470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0715" y="2624214"/>
            <a:ext cx="8804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Passenger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09712" y="1678176"/>
            <a:ext cx="19403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the SMS</a:t>
            </a: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3909713" y="2315047"/>
            <a:ext cx="14706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66910" y="1479073"/>
            <a:ext cx="1048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</a:t>
            </a:r>
            <a:r>
              <a:rPr lang="en-US" sz="1050" dirty="0" smtClean="0"/>
              <a:t>Create new </a:t>
            </a:r>
            <a:r>
              <a:rPr lang="en-US" sz="1050" dirty="0"/>
              <a:t>user </a:t>
            </a:r>
            <a:r>
              <a:rPr lang="en-US" sz="1050" dirty="0" smtClean="0"/>
              <a:t>account</a:t>
            </a:r>
            <a:endParaRPr 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3977703" y="2580478"/>
            <a:ext cx="18272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Send an SMS with an auto generated password</a:t>
            </a:r>
          </a:p>
        </p:txBody>
      </p:sp>
      <p:sp>
        <p:nvSpPr>
          <p:cNvPr id="41" name="Shape 543"/>
          <p:cNvSpPr/>
          <p:nvPr/>
        </p:nvSpPr>
        <p:spPr>
          <a:xfrm>
            <a:off x="179350" y="1559832"/>
            <a:ext cx="911719" cy="97102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788"/>
          </a:p>
        </p:txBody>
      </p:sp>
      <p:sp>
        <p:nvSpPr>
          <p:cNvPr id="7" name="Rectangle 6"/>
          <p:cNvSpPr/>
          <p:nvPr/>
        </p:nvSpPr>
        <p:spPr>
          <a:xfrm>
            <a:off x="2536439" y="4477344"/>
            <a:ext cx="734022" cy="2586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1085377" y="1611649"/>
            <a:ext cx="218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</a:t>
            </a:r>
            <a:r>
              <a:rPr lang="en-US" sz="1050" dirty="0" smtClean="0"/>
              <a:t>Make an </a:t>
            </a:r>
            <a:r>
              <a:rPr lang="en-US" sz="1050" dirty="0"/>
              <a:t>SMS with syntax:</a:t>
            </a:r>
            <a:r>
              <a:rPr lang="en-US" sz="1050" b="1" dirty="0"/>
              <a:t> DK [Card ID] to 19008198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1641216"/>
            <a:ext cx="886587" cy="115346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195843" y="2217950"/>
            <a:ext cx="20746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07204" y="1804294"/>
            <a:ext cx="658363" cy="245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</p:spTree>
    <p:extLst>
      <p:ext uri="{BB962C8B-B14F-4D97-AF65-F5344CB8AC3E}">
        <p14:creationId xmlns:p14="http://schemas.microsoft.com/office/powerpoint/2010/main" val="216949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</a:t>
            </a:r>
            <a:r>
              <a:rPr lang="vi-VN" dirty="0"/>
              <a:t>’s </a:t>
            </a:r>
            <a:r>
              <a:rPr lang="en-US" dirty="0"/>
              <a:t>Overview for monthly ticket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83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668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9065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1481E-6 -4.5679E-6 L 0.35695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7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172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97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91" y="1577681"/>
            <a:ext cx="1455485" cy="1455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43" y="12692"/>
            <a:ext cx="6524611" cy="1124222"/>
          </a:xfrm>
        </p:spPr>
        <p:txBody>
          <a:bodyPr/>
          <a:lstStyle/>
          <a:p>
            <a:r>
              <a:rPr lang="en-US" sz="3200" dirty="0"/>
              <a:t>Buy ticket by phone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16371" y="1828161"/>
            <a:ext cx="1482493" cy="780955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GBTS System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130385" y="2106886"/>
            <a:ext cx="1736805" cy="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591780" y="2098363"/>
            <a:ext cx="1527616" cy="19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58313" y="2993787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2509" y="1208706"/>
            <a:ext cx="13063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27909" y="2527128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315616" y="3862066"/>
            <a:ext cx="1016549" cy="1071731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sp>
        <p:nvSpPr>
          <p:cNvPr id="47" name="TextBox 46"/>
          <p:cNvSpPr txBox="1"/>
          <p:nvPr/>
        </p:nvSpPr>
        <p:spPr>
          <a:xfrm>
            <a:off x="3455486" y="3773874"/>
            <a:ext cx="1372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6. Show result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0" y="1703380"/>
            <a:ext cx="949716" cy="123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0392" y="3185392"/>
            <a:ext cx="14267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Login GBTS mobile app and set a default card to pay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576567" y="2405314"/>
            <a:ext cx="15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23" idx="2"/>
          </p:cNvCxnSpPr>
          <p:nvPr/>
        </p:nvCxnSpPr>
        <p:spPr>
          <a:xfrm flipH="1" flipV="1">
            <a:off x="786908" y="2938980"/>
            <a:ext cx="10040" cy="89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9840" y="1682865"/>
            <a:ext cx="171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Tap phone on emulator to send encrypted 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1780" y="1656452"/>
            <a:ext cx="18630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3. Decrypt data </a:t>
            </a:r>
            <a:r>
              <a:rPr lang="en-US" sz="1050" dirty="0" smtClean="0">
                <a:solidFill>
                  <a:schemeClr val="tx1"/>
                </a:solidFill>
              </a:rPr>
              <a:t>then      send to 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2165" y="4542550"/>
            <a:ext cx="11834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Passenger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5205" y="1298191"/>
            <a:ext cx="11834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/>
              <a:t>Passenger’s phone</a:t>
            </a:r>
            <a:endParaRPr lang="en-US" sz="1050" b="1" dirty="0"/>
          </a:p>
        </p:txBody>
      </p:sp>
      <p:cxnSp>
        <p:nvCxnSpPr>
          <p:cNvPr id="8" name="Elbow Connector 7"/>
          <p:cNvCxnSpPr/>
          <p:nvPr/>
        </p:nvCxnSpPr>
        <p:spPr>
          <a:xfrm rot="5400000">
            <a:off x="1608655" y="2699039"/>
            <a:ext cx="1294847" cy="2368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5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</p:spTree>
    <p:extLst>
      <p:ext uri="{BB962C8B-B14F-4D97-AF65-F5344CB8AC3E}">
        <p14:creationId xmlns:p14="http://schemas.microsoft.com/office/powerpoint/2010/main" val="85350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cxnSpLocks/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cs typeface="Varela Round" panose="00000500000000000000" charset="-79"/>
              </a:rPr>
              <a:t>Buy ticket by phone - Security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62117" y="4673672"/>
            <a:ext cx="345298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Auto generated number by server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0831" y="3921429"/>
            <a:ext cx="296209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>
                <a:latin typeface="Varela Round" panose="00000500000000000000" charset="-79"/>
                <a:cs typeface="Varela Round" panose="00000500000000000000" charset="-79"/>
              </a:rPr>
              <a:t>Is renewed every 1 hour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191" y="1494566"/>
            <a:ext cx="4914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Raw data: </a:t>
            </a:r>
            <a:r>
              <a:rPr lang="en-US" u="sng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GB123456</a:t>
            </a:r>
            <a:r>
              <a:rPr lang="en-US" u="sng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 </a:t>
            </a:r>
            <a:r>
              <a:rPr lang="en-US" dirty="0">
                <a:solidFill>
                  <a:schemeClr val="tx1"/>
                </a:solidFill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|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  <a:latin typeface="Varela Round" panose="00000500000000000000" charset="-79"/>
                <a:ea typeface="Verdana" panose="020B0604030504040204" pitchFamily="34" charset="0"/>
                <a:cs typeface="Varela Round" panose="00000500000000000000" charset="-79"/>
              </a:rPr>
              <a:t>201057:201756:29175:30475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4665" y="1793323"/>
            <a:ext cx="927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Card’s 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21157" y="1754253"/>
            <a:ext cx="1576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95130" y="2278679"/>
            <a:ext cx="14167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AES Encrypt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1632991" y="1754253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48188" y="3121479"/>
            <a:ext cx="4442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Varela Round" panose="00000500000000000000" charset="-79"/>
                <a:cs typeface="Varela Round" panose="00000500000000000000" charset="-79"/>
              </a:rPr>
              <a:t>Data to be </a:t>
            </a:r>
            <a:r>
              <a:rPr lang="en-US" sz="1350" dirty="0" err="1" smtClean="0">
                <a:latin typeface="Varela Round" panose="00000500000000000000" charset="-79"/>
                <a:cs typeface="Varela Round" panose="00000500000000000000" charset="-79"/>
              </a:rPr>
              <a:t>transfered</a:t>
            </a:r>
            <a:endParaRPr lang="en-US" sz="135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16" y="2176413"/>
            <a:ext cx="549749" cy="54974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632990" y="2726162"/>
            <a:ext cx="0" cy="3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32990" y="4273562"/>
            <a:ext cx="10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Varela Round" panose="00000500000000000000" charset="-79"/>
                <a:cs typeface="Varela Round" panose="00000500000000000000" charset="-79"/>
              </a:rPr>
              <a:t>Token</a:t>
            </a:r>
          </a:p>
        </p:txBody>
      </p:sp>
      <p:cxnSp>
        <p:nvCxnSpPr>
          <p:cNvPr id="6" name="Straight Arrow Connector 5"/>
          <p:cNvCxnSpPr>
            <a:stCxn id="18" idx="3"/>
            <a:endCxn id="33" idx="1"/>
          </p:cNvCxnSpPr>
          <p:nvPr/>
        </p:nvCxnSpPr>
        <p:spPr>
          <a:xfrm flipV="1">
            <a:off x="2679405" y="4088783"/>
            <a:ext cx="381426" cy="38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3"/>
            <a:endCxn id="32" idx="1"/>
          </p:cNvCxnSpPr>
          <p:nvPr/>
        </p:nvCxnSpPr>
        <p:spPr>
          <a:xfrm>
            <a:off x="2679405" y="4473617"/>
            <a:ext cx="382712" cy="36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0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128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8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card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9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3’s </a:t>
            </a:r>
            <a:r>
              <a:rPr lang="vi-VN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4"/>
            <a:ext cx="5976788" cy="2973336"/>
          </a:xfrm>
        </p:spPr>
        <p:txBody>
          <a:bodyPr/>
          <a:lstStyle/>
          <a:p>
            <a:pPr>
              <a:buNone/>
            </a:pPr>
            <a:r>
              <a:rPr lang="vi-VN" dirty="0"/>
              <a:t>Student A lost his card. 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He calls the GBTS hotline and ask the staff to block his card immediately.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After that, he goes to the nearest GBTS office to buy a new card and  he want to transfer the money from his lost card to the new one.</a:t>
            </a:r>
          </a:p>
          <a:p>
            <a:pPr>
              <a:buNone/>
            </a:pPr>
            <a:endParaRPr lang="vi-VN" dirty="0"/>
          </a:p>
          <a:p>
            <a:pPr>
              <a:buNone/>
            </a:pPr>
            <a:r>
              <a:rPr lang="vi-V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143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Advantages </a:t>
            </a:r>
            <a:br>
              <a:rPr lang="en-US" dirty="0" smtClean="0"/>
            </a:br>
            <a:r>
              <a:rPr lang="en-US" dirty="0" smtClean="0"/>
              <a:t>&amp; Disadvantages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lvl="4">
              <a:buNone/>
            </a:pP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4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16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9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4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2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- Notification when card runs out 	of money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9269" y="1128525"/>
            <a:ext cx="6419461" cy="3568800"/>
          </a:xfrm>
        </p:spPr>
        <p:txBody>
          <a:bodyPr/>
          <a:lstStyle/>
          <a:p>
            <a:pPr marL="285750" indent="-285750"/>
            <a:r>
              <a:rPr lang="en-US" dirty="0" smtClean="0"/>
              <a:t>Save time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Just a tap to buy </a:t>
            </a:r>
            <a:r>
              <a:rPr lang="en-US" dirty="0" smtClean="0"/>
              <a:t>ticket</a:t>
            </a:r>
          </a:p>
          <a:p>
            <a:pPr marL="285750" lvl="4" indent="-285750"/>
            <a:r>
              <a:rPr lang="en-US" dirty="0" smtClean="0"/>
              <a:t>Save money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Printing cost</a:t>
            </a:r>
          </a:p>
          <a:p>
            <a:pPr lvl="5">
              <a:buNone/>
            </a:pPr>
            <a:r>
              <a:rPr lang="en-US" dirty="0"/>
              <a:t>	</a:t>
            </a:r>
            <a:r>
              <a:rPr lang="en-US" dirty="0" smtClean="0"/>
              <a:t>- Don’t need a staff on the bus</a:t>
            </a:r>
            <a:endParaRPr lang="en-US" dirty="0" smtClean="0"/>
          </a:p>
          <a:p>
            <a:pPr marL="285750" lvl="4" indent="-285750"/>
            <a:r>
              <a:rPr lang="en-US" dirty="0" smtClean="0"/>
              <a:t>Many support features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Top up in many ways: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	PayPal, cash, scratch card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Block card when lost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Recover the remaining funds</a:t>
            </a:r>
          </a:p>
          <a:p>
            <a:pPr lvl="4">
              <a:buNone/>
            </a:pPr>
            <a:r>
              <a:rPr lang="en-US" dirty="0" smtClean="0"/>
              <a:t>	- Spending tracking</a:t>
            </a:r>
          </a:p>
          <a:p>
            <a:pPr lvl="4">
              <a:buNone/>
            </a:pPr>
            <a:r>
              <a:rPr lang="en-US" dirty="0" smtClean="0"/>
              <a:t>	- Notification when card runs out 	of money </a:t>
            </a:r>
          </a:p>
          <a:p>
            <a:pPr lvl="4">
              <a:buNone/>
            </a:pPr>
            <a:r>
              <a:rPr lang="en-US" dirty="0"/>
              <a:t>	</a:t>
            </a:r>
            <a:r>
              <a:rPr lang="en-US" dirty="0" smtClean="0"/>
              <a:t>- Promotion offer</a:t>
            </a:r>
          </a:p>
          <a:p>
            <a:pPr lvl="4">
              <a:buNone/>
            </a:pPr>
            <a:r>
              <a:rPr lang="en-US" dirty="0" smtClean="0"/>
              <a:t>	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</a:t>
            </a:r>
            <a:r>
              <a:rPr lang="en-US" dirty="0"/>
              <a:t>a</a:t>
            </a:r>
            <a:r>
              <a:rPr lang="en-US" dirty="0" smtClean="0"/>
              <a:t>dvantages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2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</a:t>
            </a:r>
            <a:r>
              <a:rPr lang="en-US" dirty="0"/>
              <a:t>a</a:t>
            </a:r>
            <a:r>
              <a:rPr lang="en-US" dirty="0" smtClean="0"/>
              <a:t>dvantages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7478" y="1357125"/>
            <a:ext cx="6419461" cy="3568800"/>
          </a:xfrm>
        </p:spPr>
        <p:txBody>
          <a:bodyPr/>
          <a:lstStyle/>
          <a:p>
            <a:pPr marL="285750" lvl="4" indent="-285750"/>
            <a:r>
              <a:rPr lang="en-US" dirty="0" smtClean="0"/>
              <a:t>The system currently supports Android OS</a:t>
            </a:r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4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Future’s </a:t>
            </a:r>
            <a:r>
              <a:rPr lang="en-US" dirty="0" smtClean="0"/>
              <a:t>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74237" y="2264228"/>
            <a:ext cx="1996752" cy="1452076"/>
            <a:chOff x="1474237" y="2264228"/>
            <a:chExt cx="1996752" cy="14520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898" y="2679051"/>
              <a:ext cx="1037253" cy="103725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74237" y="2264228"/>
              <a:ext cx="1996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Android Smartphone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66956" y="2264227"/>
            <a:ext cx="1595923" cy="1470737"/>
            <a:chOff x="3866956" y="2264227"/>
            <a:chExt cx="1595923" cy="1470737"/>
          </a:xfrm>
        </p:grpSpPr>
        <p:grpSp>
          <p:nvGrpSpPr>
            <p:cNvPr id="8" name="Group 7"/>
            <p:cNvGrpSpPr/>
            <p:nvPr/>
          </p:nvGrpSpPr>
          <p:grpSpPr>
            <a:xfrm>
              <a:off x="4119660" y="2644448"/>
              <a:ext cx="1090516" cy="1090516"/>
              <a:chOff x="4125880" y="2679051"/>
              <a:chExt cx="1004108" cy="100410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880" y="2679051"/>
                <a:ext cx="1004108" cy="100410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4818" y="3042510"/>
                <a:ext cx="326232" cy="326232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3866956" y="2264227"/>
              <a:ext cx="1595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iOS Smartphone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r>
              <a:rPr lang="en-US" dirty="0" smtClean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Future’s plans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10" y="1275185"/>
            <a:ext cx="1692692" cy="35946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2669" y="2783378"/>
            <a:ext cx="209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Varela Round" panose="00000500000000000000" charset="-79"/>
                <a:cs typeface="Varela Round" panose="00000500000000000000" charset="-79"/>
              </a:rPr>
              <a:t>Ho Chi Minh City</a:t>
            </a:r>
            <a:endParaRPr lang="en-US" sz="18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149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5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5887369" cy="3568800"/>
          </a:xfrm>
        </p:spPr>
        <p:txBody>
          <a:bodyPr/>
          <a:lstStyle/>
          <a:p>
            <a:r>
              <a:rPr lang="en-US" dirty="0" smtClean="0"/>
              <a:t>One card for all public transportation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06" y="2404533"/>
            <a:ext cx="1473179" cy="1473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80" y="2462504"/>
            <a:ext cx="1175657" cy="117565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31895" y="2382051"/>
            <a:ext cx="1518145" cy="1803436"/>
            <a:chOff x="931895" y="2382051"/>
            <a:chExt cx="1518145" cy="18034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95" y="2382051"/>
              <a:ext cx="1518145" cy="15181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71926" y="3877710"/>
              <a:ext cx="14380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Varela Round" panose="00000500000000000000" charset="-79"/>
                  <a:cs typeface="Varela Round" panose="00000500000000000000" charset="-79"/>
                </a:rPr>
                <a:t>City Bus</a:t>
              </a:r>
              <a:endParaRPr lang="en-US" dirty="0">
                <a:latin typeface="Varela Round" panose="00000500000000000000" charset="-79"/>
                <a:cs typeface="Varela Round" panose="00000500000000000000" charset="-79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62954" y="3880108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arela Round" panose="00000500000000000000" charset="-79"/>
                <a:cs typeface="Varela Round" panose="00000500000000000000" charset="-79"/>
              </a:rPr>
              <a:t>Train</a:t>
            </a:r>
            <a:endParaRPr lang="en-US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39367" y="3877711"/>
            <a:ext cx="143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arela Round" panose="00000500000000000000" charset="-79"/>
                <a:cs typeface="Varela Round" panose="00000500000000000000" charset="-79"/>
              </a:rPr>
              <a:t>Subway Train</a:t>
            </a:r>
            <a:endParaRPr lang="en-US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81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312" y="1357125"/>
            <a:ext cx="6319687" cy="3568800"/>
          </a:xfrm>
        </p:spPr>
        <p:txBody>
          <a:bodyPr/>
          <a:lstStyle/>
          <a:p>
            <a:r>
              <a:rPr lang="en-US" dirty="0" smtClean="0"/>
              <a:t>Buy ticket by phone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182448" y="2089085"/>
            <a:ext cx="1658516" cy="2104879"/>
            <a:chOff x="4095362" y="1882402"/>
            <a:chExt cx="1658516" cy="21048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5362" y="2375203"/>
              <a:ext cx="1658516" cy="161207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0963" y="1882402"/>
              <a:ext cx="827314" cy="39835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109211" y="2049086"/>
            <a:ext cx="2353176" cy="2336301"/>
            <a:chOff x="1109211" y="2049086"/>
            <a:chExt cx="2353176" cy="23363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211" y="2383717"/>
              <a:ext cx="2353176" cy="20016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6032" y="2049086"/>
              <a:ext cx="438351" cy="438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7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pplepayJ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644525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6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27788" y="1367483"/>
            <a:ext cx="5131836" cy="3568800"/>
          </a:xfrm>
        </p:spPr>
        <p:txBody>
          <a:bodyPr/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Install top </a:t>
            </a:r>
            <a:r>
              <a:rPr lang="en-US" dirty="0">
                <a:latin typeface="Roboto" pitchFamily="2" charset="0"/>
                <a:ea typeface="Roboto" pitchFamily="2" charset="0"/>
              </a:rPr>
              <a:t>up machines at bus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stops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22" y="2146040"/>
            <a:ext cx="1571967" cy="25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Future’s plans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5632332" cy="3183773"/>
          </a:xfrm>
        </p:spPr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Install top up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application </a:t>
            </a:r>
            <a:r>
              <a:rPr lang="en-US" dirty="0">
                <a:latin typeface="Roboto" pitchFamily="2" charset="0"/>
                <a:ea typeface="Roboto" pitchFamily="2" charset="0"/>
              </a:rPr>
              <a:t>at convenience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stores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30328" y="2401288"/>
            <a:ext cx="5266619" cy="1454328"/>
            <a:chOff x="1351037" y="2394508"/>
            <a:chExt cx="4167654" cy="11508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037" y="2394508"/>
              <a:ext cx="1150859" cy="11508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5" r="15220"/>
            <a:stretch/>
          </p:blipFill>
          <p:spPr>
            <a:xfrm>
              <a:off x="2827418" y="2394508"/>
              <a:ext cx="1137053" cy="11508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806" y="2736692"/>
              <a:ext cx="1169885" cy="466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8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Thank you for your </a:t>
            </a:r>
            <a:r>
              <a:rPr lang="en-US" dirty="0" smtClean="0"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5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39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 Overview for monthly 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42462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788" dirty="0"/>
                <a:t>Person</a:t>
              </a:r>
              <a:r>
                <a:rPr lang="en-US" sz="788" dirty="0"/>
                <a:t>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4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344907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ticket process’s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3338" y="3150900"/>
            <a:ext cx="15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Varela Round" panose="00000500000000000000" charset="-79"/>
                <a:cs typeface="Varela Round" panose="00000500000000000000" charset="-79"/>
              </a:rPr>
              <a:t>Problems</a:t>
            </a:r>
            <a:endParaRPr lang="en-US" sz="1800" b="1" dirty="0">
              <a:latin typeface="Varela Round" panose="00000500000000000000" charset="-79"/>
              <a:cs typeface="Varela Round" panose="00000500000000000000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5196" y="3535264"/>
            <a:ext cx="2934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Waste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 of time to check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Cannot be refund when lost</a:t>
            </a: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vi-VN" sz="1600" dirty="0">
                <a:cs typeface="Varela Round" panose="00000500000000000000" charset="-79"/>
              </a:rPr>
              <a:t>One type of route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00" y="3150900"/>
            <a:ext cx="363400" cy="2925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5196" y="1844548"/>
            <a:ext cx="268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Go to station/office to buy tickets </a:t>
            </a:r>
            <a:r>
              <a:rPr lang="vi-VN" sz="1600" dirty="0">
                <a:latin typeface="+mn-lt"/>
                <a:cs typeface="Varela Round" panose="00000500000000000000" charset="-79"/>
                <a:sym typeface="Wingdings" panose="05000000000000000000" pitchFamily="2" charset="2"/>
              </a:rPr>
              <a:t>every</a:t>
            </a:r>
            <a:r>
              <a:rPr lang="vi-VN" sz="1600" dirty="0">
                <a:latin typeface="+mj-lt"/>
                <a:cs typeface="Varela Round" panose="00000500000000000000" charset="-79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Varela Round" panose="00000500000000000000" charset="-79"/>
                <a:cs typeface="Varela Round" panose="00000500000000000000" charset="-79"/>
                <a:sym typeface="Wingdings" panose="05000000000000000000" pitchFamily="2" charset="2"/>
              </a:rPr>
              <a:t>month </a:t>
            </a:r>
          </a:p>
          <a:p>
            <a:pPr marL="214313" indent="-214313">
              <a:buFontTx/>
              <a:buChar char="-"/>
            </a:pPr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Wait for staff to check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2" y="1844548"/>
            <a:ext cx="1824239" cy="1824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3338" y="1429150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14644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025900" y="415305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486146"/>
            <a:ext cx="4572888" cy="257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156" y="127783"/>
            <a:ext cx="6172200" cy="79762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lvl="0"/>
            <a:r>
              <a:rPr lang="en-US" dirty="0"/>
              <a:t>Overview</a:t>
            </a:r>
            <a:endParaRPr lang="en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57156" y="1570858"/>
            <a:ext cx="5785817" cy="304696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Scenarios Problems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Proposal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Team’s Solution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Feature explanations and Demo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Advantages and Disadvantages</a:t>
            </a:r>
          </a:p>
          <a:p>
            <a:pPr marL="342900" indent="-342900">
              <a:lnSpc>
                <a:spcPct val="150000"/>
              </a:lnSpc>
              <a:buFont typeface="Varela Round"/>
              <a:buAutoNum type="arabicPeriod"/>
            </a:pPr>
            <a:r>
              <a:rPr lang="en-US" sz="1800" dirty="0">
                <a:latin typeface="Roboto Light"/>
              </a:rPr>
              <a:t>Future Plan</a:t>
            </a:r>
          </a:p>
        </p:txBody>
      </p:sp>
    </p:spTree>
    <p:extLst>
      <p:ext uri="{BB962C8B-B14F-4D97-AF65-F5344CB8AC3E}">
        <p14:creationId xmlns:p14="http://schemas.microsoft.com/office/powerpoint/2010/main" val="415234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627"/>
            <a:ext cx="6858000" cy="42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6864349" cy="51482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633" y="2444750"/>
            <a:ext cx="690257" cy="6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296E-6 -3.95062E-6 L 0.34166 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 Material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42900" y="3511706"/>
            <a:ext cx="2806200" cy="39239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 Ticket is a paper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17946"/>
            <a:ext cx="2827193" cy="1593761"/>
          </a:xfrm>
          <a:prstGeom prst="rect">
            <a:avLst/>
          </a:prstGeom>
        </p:spPr>
      </p:pic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4051800" y="2556646"/>
            <a:ext cx="2806200" cy="1400578"/>
          </a:xfrm>
        </p:spPr>
        <p:txBody>
          <a:bodyPr/>
          <a:lstStyle/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Printing cost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eco-friendly</a:t>
            </a:r>
          </a:p>
          <a:p>
            <a:pPr marL="257175" indent="-257175">
              <a:buClrTx/>
              <a:buFont typeface="Wingdings" panose="05000000000000000000" pitchFamily="2" charset="2"/>
              <a:buChar char="Ø"/>
            </a:pPr>
            <a:r>
              <a:rPr lang="en-US" sz="1500" dirty="0"/>
              <a:t> Not reusable</a:t>
            </a:r>
          </a:p>
          <a:p>
            <a:pPr algn="ctr">
              <a:buClrTx/>
              <a:buNone/>
            </a:pP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3468198" y="2173025"/>
            <a:ext cx="142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 Light"/>
              </a:rPr>
              <a:t>Problems: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34" y="2556646"/>
            <a:ext cx="363400" cy="2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55390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577" y="3646910"/>
            <a:ext cx="452215" cy="452215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8" name="Multiplication Sign 27"/>
          <p:cNvSpPr/>
          <p:nvPr/>
        </p:nvSpPr>
        <p:spPr>
          <a:xfrm>
            <a:off x="1381836" y="372480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1" name="TextBox 40"/>
          <p:cNvSpPr txBox="1"/>
          <p:nvPr/>
        </p:nvSpPr>
        <p:spPr>
          <a:xfrm flipH="1">
            <a:off x="1522636" y="2732947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monthly ticket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1015409" y="4146609"/>
            <a:ext cx="221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tickets</a:t>
            </a:r>
          </a:p>
        </p:txBody>
      </p:sp>
    </p:spTree>
    <p:extLst>
      <p:ext uri="{BB962C8B-B14F-4D97-AF65-F5344CB8AC3E}">
        <p14:creationId xmlns:p14="http://schemas.microsoft.com/office/powerpoint/2010/main" val="38477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4117" y="2151105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Multiplication Sign 30"/>
          <p:cNvSpPr/>
          <p:nvPr/>
        </p:nvSpPr>
        <p:spPr>
          <a:xfrm>
            <a:off x="5839114" y="2590239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75120" y="2554448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</p:spTree>
    <p:extLst>
      <p:ext uri="{BB962C8B-B14F-4D97-AF65-F5344CB8AC3E}">
        <p14:creationId xmlns:p14="http://schemas.microsoft.com/office/powerpoint/2010/main" val="38335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Arrow: Right 25"/>
          <p:cNvSpPr/>
          <p:nvPr/>
        </p:nvSpPr>
        <p:spPr>
          <a:xfrm rot="9506078">
            <a:off x="4320067" y="356293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83" y="3009946"/>
            <a:ext cx="453415" cy="453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835" y="3582050"/>
            <a:ext cx="404856" cy="404856"/>
          </a:xfrm>
          <a:prstGeom prst="rect">
            <a:avLst/>
          </a:prstGeom>
        </p:spPr>
      </p:pic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sp>
        <p:nvSpPr>
          <p:cNvPr id="29" name="Multiplication Sign 28"/>
          <p:cNvSpPr/>
          <p:nvPr/>
        </p:nvSpPr>
        <p:spPr>
          <a:xfrm>
            <a:off x="5049686" y="3594758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Multiplication Sign 29"/>
          <p:cNvSpPr/>
          <p:nvPr/>
        </p:nvSpPr>
        <p:spPr>
          <a:xfrm>
            <a:off x="4827865" y="3019830"/>
            <a:ext cx="367890" cy="3416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/>
          <p:cNvSpPr txBox="1"/>
          <p:nvPr/>
        </p:nvSpPr>
        <p:spPr>
          <a:xfrm>
            <a:off x="1895719" y="2680168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91925" y="4093258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56482" y="4053406"/>
            <a:ext cx="1699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 Receive bus ticket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288384" y="2558165"/>
            <a:ext cx="15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Give prepaid ticket to staff</a:t>
            </a:r>
          </a:p>
        </p:txBody>
      </p:sp>
    </p:spTree>
    <p:extLst>
      <p:ext uri="{BB962C8B-B14F-4D97-AF65-F5344CB8AC3E}">
        <p14:creationId xmlns:p14="http://schemas.microsoft.com/office/powerpoint/2010/main" val="321169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Arrow: Right 45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Arrow: Right 26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Arrow: Right 3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</p:spTree>
    <p:extLst>
      <p:ext uri="{BB962C8B-B14F-4D97-AF65-F5344CB8AC3E}">
        <p14:creationId xmlns:p14="http://schemas.microsoft.com/office/powerpoint/2010/main" val="250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22388" y="1436930"/>
            <a:ext cx="3390075" cy="317239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Varela Round" panose="00000500000000000000" charset="-79"/>
                <a:ea typeface="Roboto" pitchFamily="2" charset="0"/>
                <a:cs typeface="Varela Round" panose="00000500000000000000" charset="-79"/>
              </a:rPr>
              <a:t>Our proposal - Summary</a:t>
            </a:r>
          </a:p>
        </p:txBody>
      </p:sp>
      <p:sp>
        <p:nvSpPr>
          <p:cNvPr id="4" name="Shape 557"/>
          <p:cNvSpPr/>
          <p:nvPr/>
        </p:nvSpPr>
        <p:spPr>
          <a:xfrm>
            <a:off x="3711473" y="1696513"/>
            <a:ext cx="526528" cy="91221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7" y="1696513"/>
            <a:ext cx="850787" cy="8507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60772" y="1910024"/>
            <a:ext cx="1489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Center management application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1156" y="2648688"/>
            <a:ext cx="1625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0904" y="2614129"/>
            <a:ext cx="1656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NFC writer/reader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81115" y="1970667"/>
            <a:ext cx="162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Simulation for publishing card or reading card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0772" y="3270521"/>
            <a:ext cx="101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Deliver to 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09294" y="3274338"/>
            <a:ext cx="159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Passenger’s application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186895" y="3039725"/>
            <a:ext cx="2261060" cy="1481738"/>
            <a:chOff x="2235147" y="2909467"/>
            <a:chExt cx="2261060" cy="1481738"/>
          </a:xfrm>
        </p:grpSpPr>
        <p:sp>
          <p:nvSpPr>
            <p:cNvPr id="3" name="Shape 557"/>
            <p:cNvSpPr/>
            <p:nvPr/>
          </p:nvSpPr>
          <p:spPr>
            <a:xfrm>
              <a:off x="3706739" y="2909467"/>
              <a:ext cx="531262" cy="920420"/>
            </a:xfrm>
            <a:custGeom>
              <a:avLst/>
              <a:gdLst/>
              <a:ahLst/>
              <a:cxnLst/>
              <a:rect l="0" t="0" r="0" b="0"/>
              <a:pathLst>
                <a:path w="11870" h="20565" extrusionOk="0">
                  <a:moveTo>
                    <a:pt x="6301" y="977"/>
                  </a:moveTo>
                  <a:lnTo>
                    <a:pt x="6423" y="1002"/>
                  </a:lnTo>
                  <a:lnTo>
                    <a:pt x="6497" y="1075"/>
                  </a:lnTo>
                  <a:lnTo>
                    <a:pt x="6570" y="1148"/>
                  </a:lnTo>
                  <a:lnTo>
                    <a:pt x="6594" y="1270"/>
                  </a:lnTo>
                  <a:lnTo>
                    <a:pt x="6570" y="1368"/>
                  </a:lnTo>
                  <a:lnTo>
                    <a:pt x="6497" y="1466"/>
                  </a:lnTo>
                  <a:lnTo>
                    <a:pt x="6423" y="1515"/>
                  </a:lnTo>
                  <a:lnTo>
                    <a:pt x="6301" y="1539"/>
                  </a:lnTo>
                  <a:lnTo>
                    <a:pt x="5569" y="1539"/>
                  </a:lnTo>
                  <a:lnTo>
                    <a:pt x="5446" y="1515"/>
                  </a:lnTo>
                  <a:lnTo>
                    <a:pt x="5373" y="1466"/>
                  </a:lnTo>
                  <a:lnTo>
                    <a:pt x="5300" y="1368"/>
                  </a:lnTo>
                  <a:lnTo>
                    <a:pt x="5276" y="1270"/>
                  </a:lnTo>
                  <a:lnTo>
                    <a:pt x="5300" y="1148"/>
                  </a:lnTo>
                  <a:lnTo>
                    <a:pt x="5373" y="1075"/>
                  </a:lnTo>
                  <a:lnTo>
                    <a:pt x="5446" y="1002"/>
                  </a:lnTo>
                  <a:lnTo>
                    <a:pt x="5569" y="977"/>
                  </a:lnTo>
                  <a:close/>
                  <a:moveTo>
                    <a:pt x="10575" y="2565"/>
                  </a:moveTo>
                  <a:lnTo>
                    <a:pt x="10575" y="16706"/>
                  </a:lnTo>
                  <a:lnTo>
                    <a:pt x="1295" y="16706"/>
                  </a:lnTo>
                  <a:lnTo>
                    <a:pt x="1295" y="2565"/>
                  </a:lnTo>
                  <a:close/>
                  <a:moveTo>
                    <a:pt x="5935" y="17780"/>
                  </a:moveTo>
                  <a:lnTo>
                    <a:pt x="6106" y="17805"/>
                  </a:lnTo>
                  <a:lnTo>
                    <a:pt x="6277" y="17854"/>
                  </a:lnTo>
                  <a:lnTo>
                    <a:pt x="6423" y="17927"/>
                  </a:lnTo>
                  <a:lnTo>
                    <a:pt x="6545" y="18025"/>
                  </a:lnTo>
                  <a:lnTo>
                    <a:pt x="6643" y="18147"/>
                  </a:lnTo>
                  <a:lnTo>
                    <a:pt x="6716" y="18293"/>
                  </a:lnTo>
                  <a:lnTo>
                    <a:pt x="6765" y="18464"/>
                  </a:lnTo>
                  <a:lnTo>
                    <a:pt x="6790" y="18635"/>
                  </a:lnTo>
                  <a:lnTo>
                    <a:pt x="6765" y="18806"/>
                  </a:lnTo>
                  <a:lnTo>
                    <a:pt x="6716" y="18977"/>
                  </a:lnTo>
                  <a:lnTo>
                    <a:pt x="6643" y="19124"/>
                  </a:lnTo>
                  <a:lnTo>
                    <a:pt x="6545" y="19246"/>
                  </a:lnTo>
                  <a:lnTo>
                    <a:pt x="6423" y="19343"/>
                  </a:lnTo>
                  <a:lnTo>
                    <a:pt x="6277" y="19417"/>
                  </a:lnTo>
                  <a:lnTo>
                    <a:pt x="6106" y="19465"/>
                  </a:lnTo>
                  <a:lnTo>
                    <a:pt x="5935" y="19490"/>
                  </a:lnTo>
                  <a:lnTo>
                    <a:pt x="5764" y="19465"/>
                  </a:lnTo>
                  <a:lnTo>
                    <a:pt x="5593" y="19417"/>
                  </a:lnTo>
                  <a:lnTo>
                    <a:pt x="5446" y="19343"/>
                  </a:lnTo>
                  <a:lnTo>
                    <a:pt x="5324" y="19246"/>
                  </a:lnTo>
                  <a:lnTo>
                    <a:pt x="5227" y="19124"/>
                  </a:lnTo>
                  <a:lnTo>
                    <a:pt x="5153" y="18977"/>
                  </a:lnTo>
                  <a:lnTo>
                    <a:pt x="5105" y="18806"/>
                  </a:lnTo>
                  <a:lnTo>
                    <a:pt x="5080" y="18635"/>
                  </a:lnTo>
                  <a:lnTo>
                    <a:pt x="5105" y="18464"/>
                  </a:lnTo>
                  <a:lnTo>
                    <a:pt x="5153" y="18293"/>
                  </a:lnTo>
                  <a:lnTo>
                    <a:pt x="5227" y="18147"/>
                  </a:lnTo>
                  <a:lnTo>
                    <a:pt x="5324" y="18025"/>
                  </a:lnTo>
                  <a:lnTo>
                    <a:pt x="5446" y="17927"/>
                  </a:lnTo>
                  <a:lnTo>
                    <a:pt x="5593" y="17854"/>
                  </a:lnTo>
                  <a:lnTo>
                    <a:pt x="5764" y="17805"/>
                  </a:lnTo>
                  <a:lnTo>
                    <a:pt x="5935" y="17780"/>
                  </a:lnTo>
                  <a:close/>
                  <a:moveTo>
                    <a:pt x="1295" y="0"/>
                  </a:moveTo>
                  <a:lnTo>
                    <a:pt x="1026" y="25"/>
                  </a:lnTo>
                  <a:lnTo>
                    <a:pt x="782" y="98"/>
                  </a:lnTo>
                  <a:lnTo>
                    <a:pt x="562" y="220"/>
                  </a:lnTo>
                  <a:lnTo>
                    <a:pt x="366" y="367"/>
                  </a:lnTo>
                  <a:lnTo>
                    <a:pt x="220" y="562"/>
                  </a:lnTo>
                  <a:lnTo>
                    <a:pt x="98" y="782"/>
                  </a:lnTo>
                  <a:lnTo>
                    <a:pt x="25" y="1026"/>
                  </a:lnTo>
                  <a:lnTo>
                    <a:pt x="0" y="1295"/>
                  </a:lnTo>
                  <a:lnTo>
                    <a:pt x="0" y="19270"/>
                  </a:lnTo>
                  <a:lnTo>
                    <a:pt x="25" y="19539"/>
                  </a:lnTo>
                  <a:lnTo>
                    <a:pt x="98" y="19783"/>
                  </a:lnTo>
                  <a:lnTo>
                    <a:pt x="220" y="20003"/>
                  </a:lnTo>
                  <a:lnTo>
                    <a:pt x="366" y="20198"/>
                  </a:lnTo>
                  <a:lnTo>
                    <a:pt x="562" y="20345"/>
                  </a:lnTo>
                  <a:lnTo>
                    <a:pt x="782" y="20467"/>
                  </a:lnTo>
                  <a:lnTo>
                    <a:pt x="1026" y="20540"/>
                  </a:lnTo>
                  <a:lnTo>
                    <a:pt x="1295" y="20565"/>
                  </a:lnTo>
                  <a:lnTo>
                    <a:pt x="10575" y="20565"/>
                  </a:lnTo>
                  <a:lnTo>
                    <a:pt x="10844" y="20540"/>
                  </a:lnTo>
                  <a:lnTo>
                    <a:pt x="11088" y="20467"/>
                  </a:lnTo>
                  <a:lnTo>
                    <a:pt x="11308" y="20345"/>
                  </a:lnTo>
                  <a:lnTo>
                    <a:pt x="11503" y="20198"/>
                  </a:lnTo>
                  <a:lnTo>
                    <a:pt x="11650" y="20003"/>
                  </a:lnTo>
                  <a:lnTo>
                    <a:pt x="11772" y="19783"/>
                  </a:lnTo>
                  <a:lnTo>
                    <a:pt x="11845" y="19539"/>
                  </a:lnTo>
                  <a:lnTo>
                    <a:pt x="11870" y="19270"/>
                  </a:lnTo>
                  <a:lnTo>
                    <a:pt x="11870" y="1295"/>
                  </a:lnTo>
                  <a:lnTo>
                    <a:pt x="11845" y="1026"/>
                  </a:lnTo>
                  <a:lnTo>
                    <a:pt x="11772" y="782"/>
                  </a:lnTo>
                  <a:lnTo>
                    <a:pt x="11650" y="562"/>
                  </a:lnTo>
                  <a:lnTo>
                    <a:pt x="11503" y="367"/>
                  </a:lnTo>
                  <a:lnTo>
                    <a:pt x="11308" y="220"/>
                  </a:lnTo>
                  <a:lnTo>
                    <a:pt x="11088" y="98"/>
                  </a:lnTo>
                  <a:lnTo>
                    <a:pt x="10844" y="25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51427" tIns="51427" rIns="51427" bIns="51427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6" name="Shape 577"/>
            <p:cNvGrpSpPr/>
            <p:nvPr/>
          </p:nvGrpSpPr>
          <p:grpSpPr>
            <a:xfrm>
              <a:off x="2358917" y="3141737"/>
              <a:ext cx="791999" cy="532291"/>
              <a:chOff x="1241275" y="3718400"/>
              <a:chExt cx="450650" cy="302875"/>
            </a:xfrm>
            <a:solidFill>
              <a:schemeClr val="bg1"/>
            </a:solidFill>
          </p:grpSpPr>
          <p:sp>
            <p:nvSpPr>
              <p:cNvPr id="7" name="Shape 578"/>
              <p:cNvSpPr/>
              <p:nvPr/>
            </p:nvSpPr>
            <p:spPr>
              <a:xfrm>
                <a:off x="1241275" y="3718400"/>
                <a:ext cx="450650" cy="302875"/>
              </a:xfrm>
              <a:custGeom>
                <a:avLst/>
                <a:gdLst/>
                <a:ahLst/>
                <a:cxnLst/>
                <a:rect l="0" t="0" r="0" b="0"/>
                <a:pathLst>
                  <a:path w="18026" h="12115" extrusionOk="0">
                    <a:moveTo>
                      <a:pt x="17048" y="977"/>
                    </a:moveTo>
                    <a:lnTo>
                      <a:pt x="17048" y="3127"/>
                    </a:lnTo>
                    <a:lnTo>
                      <a:pt x="978" y="3127"/>
                    </a:lnTo>
                    <a:lnTo>
                      <a:pt x="978" y="977"/>
                    </a:lnTo>
                    <a:close/>
                    <a:moveTo>
                      <a:pt x="17048" y="5447"/>
                    </a:moveTo>
                    <a:lnTo>
                      <a:pt x="17048" y="11137"/>
                    </a:lnTo>
                    <a:lnTo>
                      <a:pt x="978" y="11137"/>
                    </a:lnTo>
                    <a:lnTo>
                      <a:pt x="978" y="5447"/>
                    </a:lnTo>
                    <a:close/>
                    <a:moveTo>
                      <a:pt x="978" y="1"/>
                    </a:moveTo>
                    <a:lnTo>
                      <a:pt x="782" y="25"/>
                    </a:lnTo>
                    <a:lnTo>
                      <a:pt x="587" y="74"/>
                    </a:lnTo>
                    <a:lnTo>
                      <a:pt x="416" y="172"/>
                    </a:lnTo>
                    <a:lnTo>
                      <a:pt x="294" y="294"/>
                    </a:lnTo>
                    <a:lnTo>
                      <a:pt x="172" y="440"/>
                    </a:lnTo>
                    <a:lnTo>
                      <a:pt x="74" y="611"/>
                    </a:lnTo>
                    <a:lnTo>
                      <a:pt x="25" y="782"/>
                    </a:lnTo>
                    <a:lnTo>
                      <a:pt x="1" y="977"/>
                    </a:lnTo>
                    <a:lnTo>
                      <a:pt x="1" y="11137"/>
                    </a:lnTo>
                    <a:lnTo>
                      <a:pt x="25" y="11333"/>
                    </a:lnTo>
                    <a:lnTo>
                      <a:pt x="74" y="11504"/>
                    </a:lnTo>
                    <a:lnTo>
                      <a:pt x="172" y="11675"/>
                    </a:lnTo>
                    <a:lnTo>
                      <a:pt x="294" y="11821"/>
                    </a:lnTo>
                    <a:lnTo>
                      <a:pt x="416" y="11943"/>
                    </a:lnTo>
                    <a:lnTo>
                      <a:pt x="587" y="12041"/>
                    </a:lnTo>
                    <a:lnTo>
                      <a:pt x="782" y="12090"/>
                    </a:lnTo>
                    <a:lnTo>
                      <a:pt x="978" y="12114"/>
                    </a:lnTo>
                    <a:lnTo>
                      <a:pt x="17048" y="12114"/>
                    </a:lnTo>
                    <a:lnTo>
                      <a:pt x="17243" y="12090"/>
                    </a:lnTo>
                    <a:lnTo>
                      <a:pt x="17439" y="12041"/>
                    </a:lnTo>
                    <a:lnTo>
                      <a:pt x="17610" y="11943"/>
                    </a:lnTo>
                    <a:lnTo>
                      <a:pt x="17732" y="11821"/>
                    </a:lnTo>
                    <a:lnTo>
                      <a:pt x="17854" y="11675"/>
                    </a:lnTo>
                    <a:lnTo>
                      <a:pt x="17952" y="11504"/>
                    </a:lnTo>
                    <a:lnTo>
                      <a:pt x="18001" y="11333"/>
                    </a:lnTo>
                    <a:lnTo>
                      <a:pt x="18025" y="11137"/>
                    </a:lnTo>
                    <a:lnTo>
                      <a:pt x="18025" y="977"/>
                    </a:lnTo>
                    <a:lnTo>
                      <a:pt x="18001" y="782"/>
                    </a:lnTo>
                    <a:lnTo>
                      <a:pt x="17952" y="611"/>
                    </a:lnTo>
                    <a:lnTo>
                      <a:pt x="17854" y="440"/>
                    </a:lnTo>
                    <a:lnTo>
                      <a:pt x="17732" y="294"/>
                    </a:lnTo>
                    <a:lnTo>
                      <a:pt x="17610" y="172"/>
                    </a:lnTo>
                    <a:lnTo>
                      <a:pt x="17439" y="74"/>
                    </a:lnTo>
                    <a:lnTo>
                      <a:pt x="17243" y="25"/>
                    </a:lnTo>
                    <a:lnTo>
                      <a:pt x="1704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Shape 579"/>
              <p:cNvSpPr/>
              <p:nvPr/>
            </p:nvSpPr>
            <p:spPr>
              <a:xfrm>
                <a:off x="1293175" y="3895475"/>
                <a:ext cx="1740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6962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4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6717" y="489"/>
                    </a:lnTo>
                    <a:lnTo>
                      <a:pt x="6815" y="464"/>
                    </a:lnTo>
                    <a:lnTo>
                      <a:pt x="6888" y="415"/>
                    </a:lnTo>
                    <a:lnTo>
                      <a:pt x="6961" y="342"/>
                    </a:lnTo>
                    <a:lnTo>
                      <a:pt x="6961" y="244"/>
                    </a:lnTo>
                    <a:lnTo>
                      <a:pt x="6961" y="147"/>
                    </a:lnTo>
                    <a:lnTo>
                      <a:pt x="6888" y="74"/>
                    </a:lnTo>
                    <a:lnTo>
                      <a:pt x="6815" y="25"/>
                    </a:lnTo>
                    <a:lnTo>
                      <a:pt x="671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Shape 580"/>
              <p:cNvSpPr/>
              <p:nvPr/>
            </p:nvSpPr>
            <p:spPr>
              <a:xfrm>
                <a:off x="1293175" y="3935775"/>
                <a:ext cx="122750" cy="12225"/>
              </a:xfrm>
              <a:custGeom>
                <a:avLst/>
                <a:gdLst/>
                <a:ahLst/>
                <a:cxnLst/>
                <a:rect l="0" t="0" r="0" b="0"/>
                <a:pathLst>
                  <a:path w="4910" h="489" extrusionOk="0">
                    <a:moveTo>
                      <a:pt x="245" y="0"/>
                    </a:moveTo>
                    <a:lnTo>
                      <a:pt x="147" y="25"/>
                    </a:lnTo>
                    <a:lnTo>
                      <a:pt x="74" y="73"/>
                    </a:lnTo>
                    <a:lnTo>
                      <a:pt x="25" y="147"/>
                    </a:lnTo>
                    <a:lnTo>
                      <a:pt x="1" y="244"/>
                    </a:lnTo>
                    <a:lnTo>
                      <a:pt x="25" y="342"/>
                    </a:lnTo>
                    <a:lnTo>
                      <a:pt x="74" y="415"/>
                    </a:lnTo>
                    <a:lnTo>
                      <a:pt x="147" y="464"/>
                    </a:lnTo>
                    <a:lnTo>
                      <a:pt x="245" y="489"/>
                    </a:lnTo>
                    <a:lnTo>
                      <a:pt x="4666" y="489"/>
                    </a:lnTo>
                    <a:lnTo>
                      <a:pt x="4763" y="464"/>
                    </a:lnTo>
                    <a:lnTo>
                      <a:pt x="4837" y="415"/>
                    </a:lnTo>
                    <a:lnTo>
                      <a:pt x="4885" y="342"/>
                    </a:lnTo>
                    <a:lnTo>
                      <a:pt x="4910" y="244"/>
                    </a:lnTo>
                    <a:lnTo>
                      <a:pt x="4885" y="147"/>
                    </a:lnTo>
                    <a:lnTo>
                      <a:pt x="4837" y="73"/>
                    </a:lnTo>
                    <a:lnTo>
                      <a:pt x="4763" y="25"/>
                    </a:lnTo>
                    <a:lnTo>
                      <a:pt x="46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Shape 581"/>
              <p:cNvSpPr/>
              <p:nvPr/>
            </p:nvSpPr>
            <p:spPr>
              <a:xfrm>
                <a:off x="1570375" y="3901575"/>
                <a:ext cx="62300" cy="40325"/>
              </a:xfrm>
              <a:custGeom>
                <a:avLst/>
                <a:gdLst/>
                <a:ahLst/>
                <a:cxnLst/>
                <a:rect l="0" t="0" r="0" b="0"/>
                <a:pathLst>
                  <a:path w="2492" h="1613" extrusionOk="0">
                    <a:moveTo>
                      <a:pt x="392" y="0"/>
                    </a:moveTo>
                    <a:lnTo>
                      <a:pt x="294" y="25"/>
                    </a:lnTo>
                    <a:lnTo>
                      <a:pt x="221" y="74"/>
                    </a:lnTo>
                    <a:lnTo>
                      <a:pt x="147" y="147"/>
                    </a:lnTo>
                    <a:lnTo>
                      <a:pt x="99" y="220"/>
                    </a:lnTo>
                    <a:lnTo>
                      <a:pt x="50" y="294"/>
                    </a:lnTo>
                    <a:lnTo>
                      <a:pt x="25" y="391"/>
                    </a:lnTo>
                    <a:lnTo>
                      <a:pt x="1" y="489"/>
                    </a:lnTo>
                    <a:lnTo>
                      <a:pt x="1" y="1124"/>
                    </a:lnTo>
                    <a:lnTo>
                      <a:pt x="25" y="1222"/>
                    </a:lnTo>
                    <a:lnTo>
                      <a:pt x="50" y="1319"/>
                    </a:lnTo>
                    <a:lnTo>
                      <a:pt x="99" y="1393"/>
                    </a:lnTo>
                    <a:lnTo>
                      <a:pt x="147" y="1466"/>
                    </a:lnTo>
                    <a:lnTo>
                      <a:pt x="221" y="1515"/>
                    </a:lnTo>
                    <a:lnTo>
                      <a:pt x="294" y="1564"/>
                    </a:lnTo>
                    <a:lnTo>
                      <a:pt x="392" y="1588"/>
                    </a:lnTo>
                    <a:lnTo>
                      <a:pt x="489" y="1612"/>
                    </a:lnTo>
                    <a:lnTo>
                      <a:pt x="2004" y="1612"/>
                    </a:lnTo>
                    <a:lnTo>
                      <a:pt x="2101" y="1588"/>
                    </a:lnTo>
                    <a:lnTo>
                      <a:pt x="2199" y="1564"/>
                    </a:lnTo>
                    <a:lnTo>
                      <a:pt x="2272" y="1515"/>
                    </a:lnTo>
                    <a:lnTo>
                      <a:pt x="2345" y="1466"/>
                    </a:lnTo>
                    <a:lnTo>
                      <a:pt x="2394" y="1393"/>
                    </a:lnTo>
                    <a:lnTo>
                      <a:pt x="2443" y="1319"/>
                    </a:lnTo>
                    <a:lnTo>
                      <a:pt x="2492" y="1222"/>
                    </a:lnTo>
                    <a:lnTo>
                      <a:pt x="2492" y="1124"/>
                    </a:lnTo>
                    <a:lnTo>
                      <a:pt x="2492" y="489"/>
                    </a:lnTo>
                    <a:lnTo>
                      <a:pt x="2492" y="391"/>
                    </a:lnTo>
                    <a:lnTo>
                      <a:pt x="2443" y="294"/>
                    </a:lnTo>
                    <a:lnTo>
                      <a:pt x="2394" y="220"/>
                    </a:lnTo>
                    <a:lnTo>
                      <a:pt x="2345" y="147"/>
                    </a:lnTo>
                    <a:lnTo>
                      <a:pt x="2272" y="74"/>
                    </a:lnTo>
                    <a:lnTo>
                      <a:pt x="2199" y="25"/>
                    </a:lnTo>
                    <a:lnTo>
                      <a:pt x="210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51427" tIns="51427" rIns="51427" bIns="51427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413928" y="3867985"/>
              <a:ext cx="10822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Mobile application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35147" y="3913834"/>
              <a:ext cx="1082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NFC card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9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</p:txBody>
      </p:sp>
    </p:spTree>
    <p:extLst>
      <p:ext uri="{BB962C8B-B14F-4D97-AF65-F5344CB8AC3E}">
        <p14:creationId xmlns:p14="http://schemas.microsoft.com/office/powerpoint/2010/main" val="377997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563"/>
            <a:ext cx="6858000" cy="30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85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01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81214"/>
            <a:ext cx="2100931" cy="202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117" y="4032726"/>
            <a:ext cx="21951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Near Field Communication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255" y="1881214"/>
            <a:ext cx="413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Use short-range radio-frequency identification technology (RFID) technologies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Exchange data within 4 cm or less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sz="1600" dirty="0"/>
              <a:t>Supply power to and communicate with an unpowered and passive electronic tag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230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36" y="2201564"/>
            <a:ext cx="1541609" cy="154160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680400"/>
            <a:ext cx="2806200" cy="169247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</a:p>
          <a:p>
            <a:pPr>
              <a:buNone/>
            </a:pPr>
            <a:r>
              <a:rPr lang="vi-VN" dirty="0"/>
              <a:t>     - Card</a:t>
            </a:r>
          </a:p>
          <a:p>
            <a:pPr>
              <a:buNone/>
            </a:pPr>
            <a:r>
              <a:rPr lang="vi-VN" dirty="0"/>
              <a:t>     - Ticket</a:t>
            </a:r>
          </a:p>
          <a:p>
            <a:pPr>
              <a:buNone/>
            </a:pPr>
            <a:r>
              <a:rPr lang="vi-VN" dirty="0"/>
              <a:t>     - Account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1722728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1. Publish Card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2201564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2. Buy Ticket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type="body" idx="1"/>
          </p:nvPr>
        </p:nvSpPr>
        <p:spPr>
          <a:xfrm>
            <a:off x="3429000" y="3935546"/>
            <a:ext cx="2806200" cy="437330"/>
          </a:xfrm>
        </p:spPr>
        <p:txBody>
          <a:bodyPr/>
          <a:lstStyle/>
          <a:p>
            <a:pPr>
              <a:buNone/>
            </a:pPr>
            <a:r>
              <a:rPr lang="vi-VN" dirty="0"/>
              <a:t>4. View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3" y="1357125"/>
            <a:ext cx="2806200" cy="3568800"/>
          </a:xfrm>
        </p:spPr>
        <p:txBody>
          <a:bodyPr/>
          <a:lstStyle/>
          <a:p>
            <a:pPr>
              <a:buNone/>
            </a:pPr>
            <a:r>
              <a:rPr lang="vi-VN" dirty="0"/>
              <a:t>1. </a:t>
            </a:r>
            <a:r>
              <a:rPr lang="en-US" dirty="0"/>
              <a:t>Publish card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694" y="2159555"/>
            <a:ext cx="2721769" cy="17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</p:spTree>
    <p:extLst>
      <p:ext uri="{BB962C8B-B14F-4D97-AF65-F5344CB8AC3E}">
        <p14:creationId xmlns:p14="http://schemas.microsoft.com/office/powerpoint/2010/main" val="628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15920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dirty="0"/>
              <a:t>2. </a:t>
            </a:r>
            <a:r>
              <a:rPr lang="en-US" dirty="0"/>
              <a:t>Buy ticket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134749"/>
            <a:ext cx="2898944" cy="1932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5" y="2101836"/>
            <a:ext cx="2898944" cy="1932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894" y="4197734"/>
            <a:ext cx="1066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card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4912" y="4197734"/>
            <a:ext cx="223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By phone</a:t>
            </a:r>
          </a:p>
        </p:txBody>
      </p:sp>
    </p:spTree>
    <p:extLst>
      <p:ext uri="{BB962C8B-B14F-4D97-AF65-F5344CB8AC3E}">
        <p14:creationId xmlns:p14="http://schemas.microsoft.com/office/powerpoint/2010/main" val="276687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4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Introduction</a:t>
            </a:r>
            <a:endParaRPr lang="en-US" dirty="0"/>
          </a:p>
        </p:txBody>
      </p:sp>
      <p:pic>
        <p:nvPicPr>
          <p:cNvPr id="5" name="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3501"/>
            <a:ext cx="6858000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3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2800" y="1357125"/>
            <a:ext cx="2806200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3. Manage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2" y="2553419"/>
            <a:ext cx="1938019" cy="1222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23" y="2315584"/>
            <a:ext cx="1477754" cy="1527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29" y="2262668"/>
            <a:ext cx="1580690" cy="158069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732290" y="3923821"/>
            <a:ext cx="890901" cy="540686"/>
          </a:xfrm>
        </p:spPr>
        <p:txBody>
          <a:bodyPr/>
          <a:lstStyle/>
          <a:p>
            <a:pPr algn="ctr">
              <a:buNone/>
            </a:pPr>
            <a:r>
              <a:rPr lang="vi-VN" dirty="0"/>
              <a:t>Card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type="body" idx="1"/>
          </p:nvPr>
        </p:nvSpPr>
        <p:spPr>
          <a:xfrm>
            <a:off x="3091368" y="3990788"/>
            <a:ext cx="1207463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Account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type="body" idx="1"/>
          </p:nvPr>
        </p:nvSpPr>
        <p:spPr>
          <a:xfrm>
            <a:off x="5267979" y="3928733"/>
            <a:ext cx="991189" cy="540686"/>
          </a:xfrm>
        </p:spPr>
        <p:txBody>
          <a:bodyPr/>
          <a:lstStyle/>
          <a:p>
            <a:pPr>
              <a:buNone/>
            </a:pPr>
            <a:r>
              <a:rPr lang="vi-VN" dirty="0"/>
              <a:t>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38311" y="1357125"/>
            <a:ext cx="2806200" cy="454422"/>
          </a:xfrm>
        </p:spPr>
        <p:txBody>
          <a:bodyPr/>
          <a:lstStyle/>
          <a:p>
            <a:pPr>
              <a:buNone/>
            </a:pPr>
            <a:r>
              <a:rPr lang="vi-VN" dirty="0"/>
              <a:t>4. </a:t>
            </a:r>
            <a:r>
              <a:rPr lang="en-US" dirty="0"/>
              <a:t>View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11" y="2078139"/>
            <a:ext cx="2126771" cy="212677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type="body" idx="1"/>
          </p:nvPr>
        </p:nvSpPr>
        <p:spPr>
          <a:xfrm>
            <a:off x="3344511" y="2449902"/>
            <a:ext cx="2806200" cy="1755007"/>
          </a:xfrm>
        </p:spPr>
        <p:txBody>
          <a:bodyPr/>
          <a:lstStyle/>
          <a:p>
            <a:pPr>
              <a:buNone/>
            </a:pPr>
            <a:r>
              <a:rPr lang="vi-VN" sz="2400" b="1" dirty="0"/>
              <a:t>Passenger</a:t>
            </a:r>
          </a:p>
          <a:p>
            <a:pPr>
              <a:buNone/>
            </a:pPr>
            <a:r>
              <a:rPr lang="vi-VN" dirty="0"/>
              <a:t>    - Outcome report</a:t>
            </a:r>
          </a:p>
          <a:p>
            <a:pPr>
              <a:buNone/>
            </a:pPr>
            <a:r>
              <a:rPr lang="vi-VN" sz="2400" b="1" dirty="0"/>
              <a:t>Manager</a:t>
            </a:r>
          </a:p>
          <a:p>
            <a:pPr>
              <a:buNone/>
            </a:pPr>
            <a:r>
              <a:rPr lang="vi-VN" dirty="0"/>
              <a:t>    - Income report</a:t>
            </a:r>
          </a:p>
          <a:p>
            <a:pPr>
              <a:buNone/>
            </a:pPr>
            <a:endParaRPr lang="vi-VN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7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 </a:t>
            </a:r>
            <a:r>
              <a:rPr lang="en-US" dirty="0" smtClean="0"/>
              <a:t>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79439"/>
            <a:ext cx="2208239" cy="13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2099" y="3418285"/>
            <a:ext cx="632222" cy="19823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8"/>
          </a:p>
        </p:txBody>
      </p:sp>
      <p:sp>
        <p:nvSpPr>
          <p:cNvPr id="4" name="Rectangle 3"/>
          <p:cNvSpPr/>
          <p:nvPr/>
        </p:nvSpPr>
        <p:spPr>
          <a:xfrm>
            <a:off x="3557588" y="3327202"/>
            <a:ext cx="1034059" cy="33218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88" dirty="0">
                <a:solidFill>
                  <a:schemeClr val="tx1"/>
                </a:solidFill>
              </a:rPr>
              <a:t>Manufacturer ID</a:t>
            </a:r>
          </a:p>
        </p:txBody>
      </p: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3134321" y="3493295"/>
            <a:ext cx="423267" cy="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>
            <a:stCxn id="4" idx="0"/>
            <a:endCxn id="11" idx="1"/>
          </p:cNvCxnSpPr>
          <p:nvPr/>
        </p:nvCxnSpPr>
        <p:spPr>
          <a:xfrm rot="5400000" flipH="1" flipV="1">
            <a:off x="3716983" y="2393604"/>
            <a:ext cx="1291233" cy="575965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3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25849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552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5235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0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</a:rPr>
              <a:t>1. Scenario Problems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10866" y="1527527"/>
            <a:ext cx="4436269" cy="31347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D100"/>
              </a:buClr>
              <a:buSzPct val="100000"/>
              <a:buFont typeface="Varela Round"/>
              <a:buChar char="×"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973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 sz="1800" dirty="0"/>
              <a:t> Student A takes a bus to school.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65" y="2901341"/>
            <a:ext cx="1022190" cy="10221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6" y="2057548"/>
            <a:ext cx="914286" cy="91428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09172" y="2600930"/>
            <a:ext cx="1191578" cy="1224336"/>
            <a:chOff x="5854337" y="3327561"/>
            <a:chExt cx="2118360" cy="217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337" y="3385798"/>
              <a:ext cx="2118360" cy="21183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13418" y="3327561"/>
              <a:ext cx="1859279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FPT-University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75422" y="2128040"/>
            <a:ext cx="634365" cy="796449"/>
            <a:chOff x="1165520" y="3750017"/>
            <a:chExt cx="1127760" cy="141591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65520" y="4786220"/>
              <a:ext cx="1127760" cy="37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Student A</a:t>
              </a:r>
            </a:p>
          </p:txBody>
        </p:sp>
      </p:grpSp>
      <p:sp>
        <p:nvSpPr>
          <p:cNvPr id="21" name="Arrow: Down 20"/>
          <p:cNvSpPr/>
          <p:nvPr/>
        </p:nvSpPr>
        <p:spPr>
          <a:xfrm>
            <a:off x="1717594" y="2970245"/>
            <a:ext cx="75010" cy="242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2" name="Arrow: Right 21"/>
          <p:cNvSpPr/>
          <p:nvPr/>
        </p:nvSpPr>
        <p:spPr>
          <a:xfrm>
            <a:off x="2332323" y="3413517"/>
            <a:ext cx="2368153" cy="3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2316456" y="2600930"/>
            <a:ext cx="2393450" cy="6121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48209" y="3820121"/>
            <a:ext cx="65365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NFC card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7" y="2282429"/>
            <a:ext cx="2208239" cy="13930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Card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UniqueIdentifier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582" y="28557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0582" y="31878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UserID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15371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64172" y="2202061"/>
            <a:ext cx="1034059" cy="996554"/>
            <a:chOff x="2124075" y="2476500"/>
            <a:chExt cx="1838326" cy="1771650"/>
          </a:xfrm>
        </p:grpSpPr>
        <p:sp>
          <p:nvSpPr>
            <p:cNvPr id="7" name="Rectangle 6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TicketType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5" name="Straight Arrow Connector 4"/>
          <p:cNvCxnSpPr>
            <a:stCxn id="12" idx="3"/>
            <a:endCxn id="6" idx="1"/>
          </p:cNvCxnSpPr>
          <p:nvPr/>
        </p:nvCxnSpPr>
        <p:spPr>
          <a:xfrm>
            <a:off x="2698231" y="2700338"/>
            <a:ext cx="1952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6331" y="2534245"/>
            <a:ext cx="1034059" cy="996554"/>
            <a:chOff x="2124075" y="2476500"/>
            <a:chExt cx="1838326" cy="1771650"/>
          </a:xfrm>
        </p:grpSpPr>
        <p:sp>
          <p:nvSpPr>
            <p:cNvPr id="10" name="Rectangle 9"/>
            <p:cNvSpPr/>
            <p:nvPr/>
          </p:nvSpPr>
          <p:spPr>
            <a:xfrm>
              <a:off x="2124075" y="2476500"/>
              <a:ext cx="1838326" cy="59055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bg1"/>
                  </a:solidFill>
                </a:rPr>
                <a:t>BusRoute</a:t>
              </a:r>
              <a:endParaRPr lang="en-US" sz="788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4075" y="365760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24075" y="3067050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</p:grpSp>
      <p:cxnSp>
        <p:nvCxnSpPr>
          <p:cNvPr id="4" name="Straight Arrow Connector 3"/>
          <p:cNvCxnSpPr>
            <a:stCxn id="13" idx="3"/>
            <a:endCxn id="7" idx="1"/>
          </p:cNvCxnSpPr>
          <p:nvPr/>
        </p:nvCxnSpPr>
        <p:spPr>
          <a:xfrm>
            <a:off x="2740390" y="3032522"/>
            <a:ext cx="1910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2202061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CardID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ID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TicketTypeID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BusRouteID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Total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82" y="3530799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BoughtDate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0582" y="3862983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IsNoCard</a:t>
            </a:r>
            <a:endParaRPr lang="en-US" sz="788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1" y="369189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82" y="1869877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PhoneNumber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2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2" name="TextBox 51"/>
          <p:cNvSpPr txBox="1"/>
          <p:nvPr/>
        </p:nvSpPr>
        <p:spPr>
          <a:xfrm>
            <a:off x="1988996" y="3984211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6141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4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8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16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1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582" y="1537692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User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50582" y="1869877"/>
            <a:ext cx="1034059" cy="664369"/>
            <a:chOff x="6743700" y="2181225"/>
            <a:chExt cx="1838326" cy="1181100"/>
          </a:xfrm>
        </p:grpSpPr>
        <p:sp>
          <p:nvSpPr>
            <p:cNvPr id="11" name="Rectangle 10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 err="1">
                  <a:solidFill>
                    <a:schemeClr val="tx1"/>
                  </a:solidFill>
                </a:rPr>
                <a:t>PhoneNumber</a:t>
              </a:r>
              <a:endParaRPr lang="en-US" sz="788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Password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650582" y="2534246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Fullname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0582" y="2866430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50582" y="3198615"/>
            <a:ext cx="1034059" cy="33218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 err="1">
                <a:solidFill>
                  <a:schemeClr val="tx1"/>
                </a:solidFill>
              </a:rPr>
              <a:t>RoleID</a:t>
            </a:r>
            <a:endParaRPr lang="en-US" sz="788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11053" y="1817660"/>
            <a:ext cx="1034059" cy="332185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chemeClr val="bg1"/>
                </a:solidFill>
              </a:rPr>
              <a:t>Role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711053" y="2149845"/>
            <a:ext cx="1034059" cy="664369"/>
            <a:chOff x="6743700" y="2181225"/>
            <a:chExt cx="1838326" cy="1181100"/>
          </a:xfrm>
        </p:grpSpPr>
        <p:sp>
          <p:nvSpPr>
            <p:cNvPr id="20" name="Rectangle 19"/>
            <p:cNvSpPr/>
            <p:nvPr/>
          </p:nvSpPr>
          <p:spPr>
            <a:xfrm>
              <a:off x="6743700" y="218122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43700" y="2771775"/>
              <a:ext cx="1838326" cy="5905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Name</a:t>
              </a:r>
            </a:p>
          </p:txBody>
        </p:sp>
      </p:grpSp>
      <p:cxnSp>
        <p:nvCxnSpPr>
          <p:cNvPr id="5" name="Elbow Connector 4"/>
          <p:cNvCxnSpPr>
            <a:stCxn id="20" idx="3"/>
            <a:endCxn id="14" idx="1"/>
          </p:cNvCxnSpPr>
          <p:nvPr/>
        </p:nvCxnSpPr>
        <p:spPr>
          <a:xfrm>
            <a:off x="3745112" y="2315936"/>
            <a:ext cx="905470" cy="1048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02217" y="2019474"/>
            <a:ext cx="1028432" cy="1326233"/>
            <a:chOff x="1165520" y="3750017"/>
            <a:chExt cx="1127760" cy="13493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7" name="TextBox 19"/>
            <p:cNvSpPr txBox="1"/>
            <p:nvPr/>
          </p:nvSpPr>
          <p:spPr>
            <a:xfrm>
              <a:off x="1165520" y="4786220"/>
              <a:ext cx="1127760" cy="31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Varela Round" panose="00000500000000000000" charset="-79"/>
                  <a:cs typeface="Varela Round" panose="00000500000000000000" charset="-79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3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0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969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3047" y="1492986"/>
            <a:ext cx="1034059" cy="664370"/>
            <a:chOff x="4650582" y="1537692"/>
            <a:chExt cx="1034059" cy="664370"/>
          </a:xfrm>
        </p:grpSpPr>
        <p:sp>
          <p:nvSpPr>
            <p:cNvPr id="9" name="Rectangle 8"/>
            <p:cNvSpPr/>
            <p:nvPr/>
          </p:nvSpPr>
          <p:spPr>
            <a:xfrm>
              <a:off x="4650582" y="1537692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User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0582" y="1869877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11970" y="2352197"/>
            <a:ext cx="1034059" cy="664370"/>
            <a:chOff x="2180362" y="1869877"/>
            <a:chExt cx="1034059" cy="664370"/>
          </a:xfrm>
        </p:grpSpPr>
        <p:sp>
          <p:nvSpPr>
            <p:cNvPr id="22" name="Rectangle 21"/>
            <p:cNvSpPr/>
            <p:nvPr/>
          </p:nvSpPr>
          <p:spPr>
            <a:xfrm>
              <a:off x="2180362" y="1869877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0362" y="2202062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6380" y="3469240"/>
            <a:ext cx="1034059" cy="664370"/>
            <a:chOff x="1006380" y="3469240"/>
            <a:chExt cx="1034059" cy="664370"/>
          </a:xfrm>
        </p:grpSpPr>
        <p:sp>
          <p:nvSpPr>
            <p:cNvPr id="24" name="Rectangle 23"/>
            <p:cNvSpPr/>
            <p:nvPr/>
          </p:nvSpPr>
          <p:spPr>
            <a:xfrm>
              <a:off x="1006380" y="3469240"/>
              <a:ext cx="1034059" cy="332185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</a:rPr>
                <a:t>Ticket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6380" y="3801425"/>
              <a:ext cx="1034059" cy="33218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88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33" name="Connector: Elbow 32"/>
          <p:cNvCxnSpPr>
            <a:cxnSpLocks/>
            <a:stCxn id="22" idx="1"/>
            <a:endCxn id="24" idx="0"/>
          </p:cNvCxnSpPr>
          <p:nvPr/>
        </p:nvCxnSpPr>
        <p:spPr>
          <a:xfrm rot="10800000" flipV="1">
            <a:off x="1523410" y="2518290"/>
            <a:ext cx="1388560" cy="9509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/>
          <p:cNvCxnSpPr>
            <a:cxnSpLocks/>
            <a:stCxn id="22" idx="0"/>
            <a:endCxn id="9" idx="1"/>
          </p:cNvCxnSpPr>
          <p:nvPr/>
        </p:nvCxnSpPr>
        <p:spPr>
          <a:xfrm rot="5400000" flipH="1" flipV="1">
            <a:off x="3949464" y="1138615"/>
            <a:ext cx="693118" cy="173404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3369" y="202664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86717" y="1351301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00009" y="2514659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3409" y="3137055"/>
            <a:ext cx="55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31384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Similar System in </a:t>
            </a:r>
            <a:r>
              <a:rPr lang="en-US" b="1" dirty="0" smtClean="0"/>
              <a:t>Australia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9" y="1063500"/>
            <a:ext cx="6120001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701749"/>
            <a:ext cx="6847182" cy="3636334"/>
          </a:xfrm>
        </p:spPr>
      </p:pic>
    </p:spTree>
    <p:extLst>
      <p:ext uri="{BB962C8B-B14F-4D97-AF65-F5344CB8AC3E}">
        <p14:creationId xmlns:p14="http://schemas.microsoft.com/office/powerpoint/2010/main" val="35014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78641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68203" y="1244253"/>
            <a:ext cx="2806200" cy="1098996"/>
          </a:xfrm>
        </p:spPr>
        <p:txBody>
          <a:bodyPr/>
          <a:lstStyle/>
          <a:p>
            <a:r>
              <a:rPr lang="en-US" sz="2400" dirty="0"/>
              <a:t> Features</a:t>
            </a:r>
            <a:endParaRPr lang="en-US" dirty="0"/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dirty="0"/>
              <a:t>Publish card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Buy ticket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1’s Scenario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83688" y="3680030"/>
            <a:ext cx="885111" cy="986491"/>
            <a:chOff x="1117408" y="3750017"/>
            <a:chExt cx="1127760" cy="11662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sp>
        <p:nvSpPr>
          <p:cNvPr id="10" name="Arrow: Right 9"/>
          <p:cNvSpPr/>
          <p:nvPr/>
        </p:nvSpPr>
        <p:spPr>
          <a:xfrm rot="16200000">
            <a:off x="2959827" y="3013133"/>
            <a:ext cx="996914" cy="140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Arrow: Right 10"/>
          <p:cNvSpPr/>
          <p:nvPr/>
        </p:nvSpPr>
        <p:spPr>
          <a:xfrm rot="1464078">
            <a:off x="1605124" y="355330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Arrow: Right 11"/>
          <p:cNvSpPr/>
          <p:nvPr/>
        </p:nvSpPr>
        <p:spPr>
          <a:xfrm rot="20311374">
            <a:off x="4324972" y="3424638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Arrow: Right 12"/>
          <p:cNvSpPr/>
          <p:nvPr/>
        </p:nvSpPr>
        <p:spPr>
          <a:xfrm rot="12280906">
            <a:off x="1597967" y="339843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62" y="3067279"/>
            <a:ext cx="338750" cy="3387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74306" y="2052830"/>
            <a:ext cx="1363325" cy="1321391"/>
            <a:chOff x="5656859" y="1121063"/>
            <a:chExt cx="2589846" cy="265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859" y="1779689"/>
              <a:ext cx="1991464" cy="199146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56859" y="1121063"/>
              <a:ext cx="2589846" cy="509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Bus Station / Office</a:t>
              </a:r>
            </a:p>
          </p:txBody>
        </p:sp>
      </p:grp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51" y="3714322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82" y="2995740"/>
            <a:ext cx="456485" cy="28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888" y="2012028"/>
            <a:ext cx="1172212" cy="11722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11085" y="2645928"/>
            <a:ext cx="519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 Get on bus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7139" y="2662613"/>
            <a:ext cx="122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Buy card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3345" y="4075426"/>
            <a:ext cx="1553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 Receive card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22485" y="2666553"/>
            <a:ext cx="161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 Tap card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663" y="1252969"/>
            <a:ext cx="4494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Varela Round" panose="00000500000000000000" charset="-79"/>
                <a:cs typeface="Varela Round" panose="00000500000000000000" charset="-79"/>
              </a:rPr>
              <a:t>Student A goes to school by bus for the first time.</a:t>
            </a:r>
          </a:p>
        </p:txBody>
      </p:sp>
    </p:spTree>
    <p:extLst>
      <p:ext uri="{BB962C8B-B14F-4D97-AF65-F5344CB8AC3E}">
        <p14:creationId xmlns:p14="http://schemas.microsoft.com/office/powerpoint/2010/main" val="47319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3168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6921" y="2441980"/>
            <a:ext cx="1441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latin typeface="Roboto" pitchFamily="2" charset="0"/>
                <a:ea typeface="Roboto" pitchFamily="2" charset="0"/>
              </a:rPr>
              <a:t>Tap card on bus emulator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ticket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5" y="2144663"/>
            <a:ext cx="1428750" cy="901303"/>
          </a:xfrm>
        </p:spPr>
      </p:pic>
    </p:spTree>
    <p:extLst>
      <p:ext uri="{BB962C8B-B14F-4D97-AF65-F5344CB8AC3E}">
        <p14:creationId xmlns:p14="http://schemas.microsoft.com/office/powerpoint/2010/main" val="9363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How could we do that?</a:t>
            </a:r>
          </a:p>
        </p:txBody>
      </p:sp>
    </p:spTree>
    <p:extLst>
      <p:ext uri="{BB962C8B-B14F-4D97-AF65-F5344CB8AC3E}">
        <p14:creationId xmlns:p14="http://schemas.microsoft.com/office/powerpoint/2010/main" val="3191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</p:spTree>
    <p:extLst>
      <p:ext uri="{BB962C8B-B14F-4D97-AF65-F5344CB8AC3E}">
        <p14:creationId xmlns:p14="http://schemas.microsoft.com/office/powerpoint/2010/main" val="27955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4811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</p:spTree>
    <p:extLst>
      <p:ext uri="{BB962C8B-B14F-4D97-AF65-F5344CB8AC3E}">
        <p14:creationId xmlns:p14="http://schemas.microsoft.com/office/powerpoint/2010/main" val="3571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5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22" y="1440563"/>
            <a:ext cx="1222050" cy="12220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032451" y="3460239"/>
            <a:ext cx="885111" cy="986491"/>
            <a:chOff x="1117408" y="3750017"/>
            <a:chExt cx="1127760" cy="116620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352" y="3750017"/>
              <a:ext cx="967636" cy="9137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17408" y="4663726"/>
              <a:ext cx="1127760" cy="25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Student A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4632" y="2372286"/>
            <a:ext cx="926367" cy="907522"/>
            <a:chOff x="6080914" y="3769894"/>
            <a:chExt cx="1386840" cy="141431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80914" y="3769894"/>
              <a:ext cx="1386840" cy="332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/>
                <a:t>Staff B</a:t>
              </a:r>
            </a:p>
          </p:txBody>
        </p:sp>
      </p:grpSp>
      <p:sp>
        <p:nvSpPr>
          <p:cNvPr id="34" name="Arrow: Right 33"/>
          <p:cNvSpPr/>
          <p:nvPr/>
        </p:nvSpPr>
        <p:spPr>
          <a:xfrm rot="16200000">
            <a:off x="3093103" y="2879858"/>
            <a:ext cx="750689" cy="1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Arrow: Right 42"/>
          <p:cNvSpPr/>
          <p:nvPr/>
        </p:nvSpPr>
        <p:spPr>
          <a:xfrm rot="12280906">
            <a:off x="1757438" y="3522351"/>
            <a:ext cx="1033371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1540" y="3137128"/>
            <a:ext cx="338750" cy="338750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rot="1545797">
            <a:off x="1685351" y="3629766"/>
            <a:ext cx="1033370" cy="34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942" y="3622891"/>
            <a:ext cx="447598" cy="4475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67990" y="4192814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2. Receive ticket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0440" y="2886249"/>
            <a:ext cx="13073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Buy ticket</a:t>
            </a:r>
          </a:p>
        </p:txBody>
      </p:sp>
    </p:spTree>
    <p:extLst>
      <p:ext uri="{BB962C8B-B14F-4D97-AF65-F5344CB8AC3E}">
        <p14:creationId xmlns:p14="http://schemas.microsoft.com/office/powerpoint/2010/main" val="223730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</a:t>
            </a:r>
            <a:r>
              <a:rPr lang="en-US" sz="1100" dirty="0" smtClean="0"/>
              <a:t>card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7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03" y="3341200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card</a:t>
            </a:r>
          </a:p>
        </p:txBody>
      </p:sp>
      <p:cxnSp>
        <p:nvCxnSpPr>
          <p:cNvPr id="17" name="Straight Arrow Connector 16"/>
          <p:cNvCxnSpPr>
            <a:cxnSpLocks/>
            <a:stCxn id="29" idx="3"/>
            <a:endCxn id="27" idx="1"/>
          </p:cNvCxnSpPr>
          <p:nvPr/>
        </p:nvCxnSpPr>
        <p:spPr>
          <a:xfrm flipV="1">
            <a:off x="1184538" y="1963850"/>
            <a:ext cx="1602220" cy="10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8265" y="1503913"/>
            <a:ext cx="145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Log in and go to publish card feature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38" y="3639048"/>
            <a:ext cx="963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Emulator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 flipH="1" flipV="1">
            <a:off x="3167734" y="2475795"/>
            <a:ext cx="21056" cy="92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8" y="1630111"/>
            <a:ext cx="667477" cy="667477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28" name="Group 27"/>
          <p:cNvGrpSpPr/>
          <p:nvPr/>
        </p:nvGrpSpPr>
        <p:grpSpPr>
          <a:xfrm>
            <a:off x="452846" y="1401373"/>
            <a:ext cx="842835" cy="896215"/>
            <a:chOff x="6080914" y="3769894"/>
            <a:chExt cx="1386840" cy="141431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794" y="4163133"/>
              <a:ext cx="1021080" cy="1021080"/>
            </a:xfrm>
            <a:prstGeom prst="rect">
              <a:avLst/>
            </a:prstGeom>
          </p:spPr>
        </p:pic>
        <p:sp>
          <p:nvSpPr>
            <p:cNvPr id="30" name="TextBox 22"/>
            <p:cNvSpPr txBox="1"/>
            <p:nvPr/>
          </p:nvSpPr>
          <p:spPr>
            <a:xfrm>
              <a:off x="6080914" y="3769894"/>
              <a:ext cx="1386840" cy="5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50" dirty="0"/>
                <a:t>Staff 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698943" y="1178631"/>
            <a:ext cx="9796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Web application</a:t>
            </a:r>
          </a:p>
        </p:txBody>
      </p:sp>
      <p:cxnSp>
        <p:nvCxnSpPr>
          <p:cNvPr id="38" name="Straight Arrow Connector 37"/>
          <p:cNvCxnSpPr>
            <a:cxnSpLocks/>
            <a:stCxn id="29" idx="3"/>
          </p:cNvCxnSpPr>
          <p:nvPr/>
        </p:nvCxnSpPr>
        <p:spPr>
          <a:xfrm>
            <a:off x="1184538" y="1974073"/>
            <a:ext cx="1725708" cy="166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61" y="2608883"/>
            <a:ext cx="834542" cy="5264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5606" y="3208161"/>
            <a:ext cx="1499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Tap new card on NFC reader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88790" y="2496803"/>
            <a:ext cx="1561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Get card’s ID and send to web application</a:t>
            </a:r>
          </a:p>
        </p:txBody>
      </p:sp>
      <p:cxnSp>
        <p:nvCxnSpPr>
          <p:cNvPr id="51" name="Straight Arrow Connector 50"/>
          <p:cNvCxnSpPr>
            <a:cxnSpLocks/>
            <a:stCxn id="27" idx="3"/>
          </p:cNvCxnSpPr>
          <p:nvPr/>
        </p:nvCxnSpPr>
        <p:spPr>
          <a:xfrm flipV="1">
            <a:off x="3454235" y="1963849"/>
            <a:ext cx="19874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780048" y="1650558"/>
            <a:ext cx="1518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Insert new </a:t>
            </a:r>
            <a:r>
              <a:rPr lang="en-US" sz="1100" dirty="0" smtClean="0"/>
              <a:t>card</a:t>
            </a:r>
            <a:endParaRPr 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5441700" y="1642073"/>
            <a:ext cx="1134360" cy="643552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1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73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6" y="2623202"/>
            <a:ext cx="506449" cy="3194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29824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6.17284E-7 L 0.26273 -0.003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88448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2611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9569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77" y="2164421"/>
            <a:ext cx="1019059" cy="1019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Buy ticket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518692" y="2441381"/>
            <a:ext cx="1244299" cy="655478"/>
          </a:xfrm>
          <a:prstGeom prst="rect">
            <a:avLst/>
          </a:prstGeom>
          <a:solidFill>
            <a:srgbClr val="CBA9E5"/>
          </a:solidFill>
          <a:ln w="60325" cmpd="dbl">
            <a:solidFill>
              <a:srgbClr val="ECD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GBTS System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1214496" y="2690822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30474" y="2069400"/>
            <a:ext cx="16878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 Tap card on emulator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551" y="3192063"/>
            <a:ext cx="828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Emulator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1702" y="2177363"/>
            <a:ext cx="124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2. Send card’s ID to web service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0474" y="3121417"/>
            <a:ext cx="88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3. Check the balance of received card’s 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075158" y="2994459"/>
            <a:ext cx="18072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4. Return result</a:t>
            </a:r>
          </a:p>
        </p:txBody>
      </p:sp>
      <p:sp>
        <p:nvSpPr>
          <p:cNvPr id="41" name="Shape 543"/>
          <p:cNvSpPr/>
          <p:nvPr/>
        </p:nvSpPr>
        <p:spPr>
          <a:xfrm>
            <a:off x="224101" y="2239813"/>
            <a:ext cx="1163232" cy="1226377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lIns="51427" tIns="51427" rIns="51427" bIns="5142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sz="10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85" y="2472064"/>
            <a:ext cx="506449" cy="319485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cxnSpLocks/>
          </p:cNvCxnSpPr>
          <p:nvPr/>
        </p:nvCxnSpPr>
        <p:spPr>
          <a:xfrm flipH="1" flipV="1">
            <a:off x="1090750" y="2893444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73817" y="2943835"/>
            <a:ext cx="13947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5. Show result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3679365" y="2651647"/>
            <a:ext cx="18142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 flipH="1" flipV="1">
            <a:off x="3710784" y="2875745"/>
            <a:ext cx="1742242" cy="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" y="3542591"/>
            <a:ext cx="139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Passenger</a:t>
            </a:r>
          </a:p>
        </p:txBody>
      </p:sp>
    </p:spTree>
    <p:extLst>
      <p:ext uri="{BB962C8B-B14F-4D97-AF65-F5344CB8AC3E}">
        <p14:creationId xmlns:p14="http://schemas.microsoft.com/office/powerpoint/2010/main" val="30605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Current Process’s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69068" y="2056898"/>
            <a:ext cx="268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Prepare small changes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Wait for staff to sell ticket</a:t>
            </a:r>
          </a:p>
          <a:p>
            <a:r>
              <a:rPr lang="en-US" sz="1600" dirty="0">
                <a:latin typeface="Varela Round" panose="00000500000000000000" charset="-79"/>
                <a:cs typeface="Varela Round" panose="00000500000000000000" charset="-79"/>
              </a:rPr>
              <a:t>- Receive changes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09" y="1728627"/>
            <a:ext cx="1824239" cy="18242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47300" y="1715795"/>
            <a:ext cx="26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Varela Round" panose="00000500000000000000" charset="-79"/>
                <a:cs typeface="Varela Round" panose="00000500000000000000" charset="-79"/>
              </a:rPr>
              <a:t>Current Process</a:t>
            </a:r>
          </a:p>
        </p:txBody>
      </p:sp>
    </p:spTree>
    <p:extLst>
      <p:ext uri="{BB962C8B-B14F-4D97-AF65-F5344CB8AC3E}">
        <p14:creationId xmlns:p14="http://schemas.microsoft.com/office/powerpoint/2010/main" val="9519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Activate card by SMS</a:t>
            </a:r>
          </a:p>
          <a:p>
            <a:r>
              <a:rPr lang="en-US" dirty="0"/>
              <a:t>View report</a:t>
            </a:r>
          </a:p>
          <a:p>
            <a:r>
              <a:rPr lang="en-US" dirty="0"/>
              <a:t>Buy ticket by phone</a:t>
            </a:r>
          </a:p>
          <a:p>
            <a:r>
              <a:rPr lang="en-US" dirty="0"/>
              <a:t>Top up by PayPal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9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6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40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61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2’s Scenario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1600" y="2364480"/>
            <a:ext cx="5373389" cy="17286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card’s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 usage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his/her phone to buy ticket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1552353"/>
            <a:ext cx="167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arela Round" panose="00000500000000000000" charset="-79"/>
                <a:cs typeface="Varela Round" panose="00000500000000000000" charset="-79"/>
              </a:rPr>
              <a:t>Scenario: 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695064" y="3951407"/>
            <a:ext cx="563525" cy="2020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idx="1"/>
          </p:nvPr>
        </p:nvSpPr>
        <p:spPr>
          <a:xfrm>
            <a:off x="1371600" y="3772886"/>
            <a:ext cx="5373389" cy="493033"/>
          </a:xfrm>
        </p:spPr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He/she has to activate his/her card first.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836" y="2010537"/>
            <a:ext cx="336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arela Round" panose="00000500000000000000" charset="-79"/>
                <a:cs typeface="Varela Round" panose="00000500000000000000" charset="-79"/>
              </a:rPr>
              <a:t>Passenger A want to:</a:t>
            </a:r>
          </a:p>
          <a:p>
            <a:endParaRPr lang="en-US" sz="2000" dirty="0">
              <a:latin typeface="Varela Round" panose="00000500000000000000" charset="-79"/>
              <a:cs typeface="Varela Round" panose="00000500000000000000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9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58413" y="0"/>
            <a:ext cx="6172200" cy="10635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Activate card by </a:t>
            </a:r>
            <a:b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380468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76365" y="3025254"/>
            <a:ext cx="138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Passenger’s screen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usage report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2718</Words>
  <Application>Microsoft Office PowerPoint</Application>
  <PresentationFormat>Custom</PresentationFormat>
  <Paragraphs>881</Paragraphs>
  <Slides>145</Slides>
  <Notes>51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4" baseType="lpstr">
      <vt:lpstr>Varela Round</vt:lpstr>
      <vt:lpstr>Calibri</vt:lpstr>
      <vt:lpstr>Roboto Light</vt:lpstr>
      <vt:lpstr>Verdana</vt:lpstr>
      <vt:lpstr>Wingdings</vt:lpstr>
      <vt:lpstr>Times New Roman</vt:lpstr>
      <vt:lpstr>Arial</vt:lpstr>
      <vt:lpstr>Roboto</vt:lpstr>
      <vt:lpstr>Iras template</vt:lpstr>
      <vt:lpstr>Green Bus Ticketing System</vt:lpstr>
      <vt:lpstr>Overview</vt:lpstr>
      <vt:lpstr>Introduction</vt:lpstr>
      <vt:lpstr>Introduction</vt:lpstr>
      <vt:lpstr>1. Scenario Problems</vt:lpstr>
      <vt:lpstr>Current Process</vt:lpstr>
      <vt:lpstr>Current Process</vt:lpstr>
      <vt:lpstr>Current Process</vt:lpstr>
      <vt:lpstr> Current Process’s Problems</vt:lpstr>
      <vt:lpstr> Current Process’s Problems</vt:lpstr>
      <vt:lpstr> Current Process’s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 Current Process  Overview for monthly ticket</vt:lpstr>
      <vt:lpstr>Monthly ticket process’s problems</vt:lpstr>
      <vt:lpstr>Monthly ticket process’s problems</vt:lpstr>
      <vt:lpstr>Ticket Material</vt:lpstr>
      <vt:lpstr>Ticket Material</vt:lpstr>
      <vt:lpstr>PowerPoint Presentation</vt:lpstr>
      <vt:lpstr>Ticket Material</vt:lpstr>
      <vt:lpstr> Current Process Overview</vt:lpstr>
      <vt:lpstr> Our Process</vt:lpstr>
      <vt:lpstr> Our Process</vt:lpstr>
      <vt:lpstr> Our Process</vt:lpstr>
      <vt:lpstr> Our Process</vt:lpstr>
      <vt:lpstr>Our proposal - Summary</vt:lpstr>
      <vt:lpstr>Technology</vt:lpstr>
      <vt:lpstr>Technology</vt:lpstr>
      <vt:lpstr>Technology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Main features</vt:lpstr>
      <vt:lpstr>Features Explanation</vt:lpstr>
      <vt:lpstr>Card</vt:lpstr>
      <vt:lpstr>Card</vt:lpstr>
      <vt:lpstr>Card</vt:lpstr>
      <vt:lpstr>Card</vt:lpstr>
      <vt:lpstr>Card</vt:lpstr>
      <vt:lpstr>Card</vt:lpstr>
      <vt:lpstr>Ticket</vt:lpstr>
      <vt:lpstr>Ticket</vt:lpstr>
      <vt:lpstr>Ticket</vt:lpstr>
      <vt:lpstr>Ticket</vt:lpstr>
      <vt:lpstr>Ticket</vt:lpstr>
      <vt:lpstr>Ticket</vt:lpstr>
      <vt:lpstr>Ticket</vt:lpstr>
      <vt:lpstr>Ticket</vt:lpstr>
      <vt:lpstr>User</vt:lpstr>
      <vt:lpstr>User</vt:lpstr>
      <vt:lpstr>User</vt:lpstr>
      <vt:lpstr>User</vt:lpstr>
      <vt:lpstr>User</vt:lpstr>
      <vt:lpstr>Relationship</vt:lpstr>
      <vt:lpstr>Relationship</vt:lpstr>
      <vt:lpstr>Relationship</vt:lpstr>
      <vt:lpstr>Similar System in Australia</vt:lpstr>
      <vt:lpstr>PowerPoint Presentation</vt:lpstr>
      <vt:lpstr>Demo 1</vt:lpstr>
      <vt:lpstr>Demo 1’s  features</vt:lpstr>
      <vt:lpstr>Demo 1’s  features</vt:lpstr>
      <vt:lpstr>Demo 1’s Scenario</vt:lpstr>
      <vt:lpstr>Publish Card</vt:lpstr>
      <vt:lpstr>Buy ticket</vt:lpstr>
      <vt:lpstr>How could we do that?</vt:lpstr>
      <vt:lpstr>Publish card</vt:lpstr>
      <vt:lpstr>Publish card</vt:lpstr>
      <vt:lpstr>Publish card</vt:lpstr>
      <vt:lpstr>Publish card</vt:lpstr>
      <vt:lpstr>Publish card</vt:lpstr>
      <vt:lpstr>Publish card</vt:lpstr>
      <vt:lpstr>Buy ticket</vt:lpstr>
      <vt:lpstr>Buy ticket</vt:lpstr>
      <vt:lpstr>Buy ticket</vt:lpstr>
      <vt:lpstr>Buy ticket</vt:lpstr>
      <vt:lpstr>Buy ticket</vt:lpstr>
      <vt:lpstr>Buy ticket</vt:lpstr>
      <vt:lpstr>Demo 2</vt:lpstr>
      <vt:lpstr>Demo 2’s Features</vt:lpstr>
      <vt:lpstr>Demo 2’s Features</vt:lpstr>
      <vt:lpstr>Demo 2’s Features</vt:lpstr>
      <vt:lpstr>Demo 2’s Features</vt:lpstr>
      <vt:lpstr>Demo 2’s Scenario</vt:lpstr>
      <vt:lpstr>Demo 2’s Scenario</vt:lpstr>
      <vt:lpstr>Demo 2’s Scenario</vt:lpstr>
      <vt:lpstr>Demo 2’s Scenario</vt:lpstr>
      <vt:lpstr>Demo 2’s Scenario</vt:lpstr>
      <vt:lpstr>Activate card by  SMS</vt:lpstr>
      <vt:lpstr>View usage report</vt:lpstr>
      <vt:lpstr>PowerPoint Presentation</vt:lpstr>
      <vt:lpstr>Buy ticket by phone</vt:lpstr>
      <vt:lpstr>Top up by PayPal</vt:lpstr>
      <vt:lpstr>How could we do that?</vt:lpstr>
      <vt:lpstr>Activate card by SMS</vt:lpstr>
      <vt:lpstr>Activate card by SMS</vt:lpstr>
      <vt:lpstr>Activate card by SMS</vt:lpstr>
      <vt:lpstr>Activate card by SMS</vt:lpstr>
      <vt:lpstr>Activate card by SMS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</vt:lpstr>
      <vt:lpstr>Buy ticket by phone - Security</vt:lpstr>
      <vt:lpstr>Buy ticket by phone - Security</vt:lpstr>
      <vt:lpstr>Buy ticket by phone - Security</vt:lpstr>
      <vt:lpstr>Buy ticket by phone - Security</vt:lpstr>
      <vt:lpstr>Demo 3</vt:lpstr>
      <vt:lpstr>Demo 3’s Feature</vt:lpstr>
      <vt:lpstr>Demo 3’s Scenario</vt:lpstr>
      <vt:lpstr>Manage Card</vt:lpstr>
      <vt:lpstr>Advantages  &amp; Disadvantages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Advantages</vt:lpstr>
      <vt:lpstr>Disadvantages</vt:lpstr>
      <vt:lpstr>Disadvantages</vt:lpstr>
      <vt:lpstr>Future’s Plans</vt:lpstr>
      <vt:lpstr>Future’s plans</vt:lpstr>
      <vt:lpstr>Future’s plans</vt:lpstr>
      <vt:lpstr>Future’s plans</vt:lpstr>
      <vt:lpstr>Future’s plans</vt:lpstr>
      <vt:lpstr>PowerPoint Presentation</vt:lpstr>
      <vt:lpstr>Future’s plans</vt:lpstr>
      <vt:lpstr>Future’s plans</vt:lpstr>
      <vt:lpstr>Thank you for your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Bus Ticketing System</dc:title>
  <dc:creator>Truong Quang</dc:creator>
  <cp:lastModifiedBy>Duc</cp:lastModifiedBy>
  <cp:revision>163</cp:revision>
  <dcterms:modified xsi:type="dcterms:W3CDTF">2016-12-06T16:37:11Z</dcterms:modified>
</cp:coreProperties>
</file>